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3" r:id="rId10"/>
    <p:sldId id="274" r:id="rId11"/>
    <p:sldId id="275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rgbClr val="D4E3F4"/>
          </a:solidFill>
        </a:fill>
      </a:tcStyle>
    </a:wholeTbl>
    <a:band2H>
      <a:tcTxStyle/>
      <a:tcStyle>
        <a:tcBdr/>
        <a:fill>
          <a:solidFill>
            <a:srgbClr val="EBF2FA"/>
          </a:solidFill>
        </a:fill>
      </a:tcStyle>
    </a:band2H>
    <a:firstCol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381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381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rgbClr val="FFF4D7"/>
          </a:solidFill>
        </a:fill>
      </a:tcStyle>
    </a:wholeTbl>
    <a:band2H>
      <a:tcTxStyle/>
      <a:tcStyle>
        <a:tcBdr/>
        <a:fill>
          <a:solidFill>
            <a:srgbClr val="FFF9EC"/>
          </a:solidFill>
        </a:fill>
      </a:tcStyle>
    </a:band2H>
    <a:firstCol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381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381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rgbClr val="EFE2F9"/>
          </a:solidFill>
        </a:fill>
      </a:tcStyle>
    </a:wholeTbl>
    <a:band2H>
      <a:tcTxStyle/>
      <a:tcStyle>
        <a:tcBdr/>
        <a:fill>
          <a:solidFill>
            <a:srgbClr val="F7F1FC"/>
          </a:solidFill>
        </a:fill>
      </a:tcStyle>
    </a:band2H>
    <a:firstCol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381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381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BF00FF"/>
          </a:solidFill>
        </a:fill>
      </a:tcStyle>
    </a:band2H>
    <a:firstCol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F00FF"/>
          </a:solidFill>
        </a:fill>
      </a:tcStyle>
    </a:lastRow>
    <a:fir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381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381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rgbClr val="BF00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solidFill>
            <a:srgbClr val="BF00FF">
              <a:alpha val="20000"/>
            </a:srgbClr>
          </a:solidFill>
        </a:fill>
      </a:tcStyle>
    </a:firstCol>
    <a:la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50800" cap="flat">
              <a:solidFill>
                <a:srgbClr val="BF00FF"/>
              </a:solidFill>
              <a:prstDash val="solid"/>
              <a:round/>
            </a:ln>
          </a:top>
          <a:bottom>
            <a:ln w="127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BF00FF"/>
        </a:fontRef>
        <a:srgbClr val="BF00FF"/>
      </a:tcTxStyle>
      <a:tcStyle>
        <a:tcBdr>
          <a:left>
            <a:ln w="12700" cap="flat">
              <a:solidFill>
                <a:srgbClr val="BF00FF"/>
              </a:solidFill>
              <a:prstDash val="solid"/>
              <a:round/>
            </a:ln>
          </a:left>
          <a:right>
            <a:ln w="12700" cap="flat">
              <a:solidFill>
                <a:srgbClr val="BF00FF"/>
              </a:solidFill>
              <a:prstDash val="solid"/>
              <a:round/>
            </a:ln>
          </a:right>
          <a:top>
            <a:ln w="12700" cap="flat">
              <a:solidFill>
                <a:srgbClr val="BF00FF"/>
              </a:solidFill>
              <a:prstDash val="solid"/>
              <a:round/>
            </a:ln>
          </a:top>
          <a:bottom>
            <a:ln w="25400" cap="flat">
              <a:solidFill>
                <a:srgbClr val="BF00FF"/>
              </a:solidFill>
              <a:prstDash val="solid"/>
              <a:round/>
            </a:ln>
          </a:bottom>
          <a:insideH>
            <a:ln w="12700" cap="flat">
              <a:solidFill>
                <a:srgbClr val="BF00FF"/>
              </a:solidFill>
              <a:prstDash val="solid"/>
              <a:round/>
            </a:ln>
          </a:insideH>
          <a:insideV>
            <a:ln w="12700" cap="flat">
              <a:solidFill>
                <a:srgbClr val="BF00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43" d="100"/>
          <a:sy n="43" d="100"/>
        </p:scale>
        <p:origin x="1434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Relationship Id="rId30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rity Kimani (INSIGHT MANAGEMENT CONSULTANTS)" userId="84367341-5bba-4579-b3e9-26b593af21d8" providerId="ADAL" clId="{E5A39787-8850-4B7D-895B-4EAB330FA710}"/>
    <pc:docChg chg="sldOrd">
      <pc:chgData name="Charity Kimani (INSIGHT MANAGEMENT CONSULTANTS)" userId="84367341-5bba-4579-b3e9-26b593af21d8" providerId="ADAL" clId="{E5A39787-8850-4B7D-895B-4EAB330FA710}" dt="2022-10-03T09:45:05.245" v="0" actId="20578"/>
      <pc:docMkLst>
        <pc:docMk/>
      </pc:docMkLst>
      <pc:sldChg chg="ord">
        <pc:chgData name="Charity Kimani (INSIGHT MANAGEMENT CONSULTANTS)" userId="84367341-5bba-4579-b3e9-26b593af21d8" providerId="ADAL" clId="{E5A39787-8850-4B7D-895B-4EAB330FA710}" dt="2022-10-03T09:45:05.245" v="0" actId="20578"/>
        <pc:sldMkLst>
          <pc:docMk/>
          <pc:sldMk cId="0" sldId="268"/>
        </pc:sldMkLst>
      </pc:sldChg>
    </pc:docChg>
  </pc:docChgLst>
  <pc:docChgLst>
    <pc:chgData name="Anna-Marie Silvester (Insight Management Consultants)" userId="b31249a6-bd39-4836-9257-647a3bc67d50" providerId="ADAL" clId="{AAB1FBD5-8EB6-4397-9396-B5A5D455E7F9}"/>
    <pc:docChg chg="undo custSel modSld">
      <pc:chgData name="Anna-Marie Silvester (Insight Management Consultants)" userId="b31249a6-bd39-4836-9257-647a3bc67d50" providerId="ADAL" clId="{AAB1FBD5-8EB6-4397-9396-B5A5D455E7F9}" dt="2022-03-14T18:36:29.953" v="86"/>
      <pc:docMkLst>
        <pc:docMk/>
      </pc:docMkLst>
      <pc:sldChg chg="modSp mod">
        <pc:chgData name="Anna-Marie Silvester (Insight Management Consultants)" userId="b31249a6-bd39-4836-9257-647a3bc67d50" providerId="ADAL" clId="{AAB1FBD5-8EB6-4397-9396-B5A5D455E7F9}" dt="2022-03-14T15:58:09.249" v="85" actId="20577"/>
        <pc:sldMkLst>
          <pc:docMk/>
          <pc:sldMk cId="0" sldId="256"/>
        </pc:sldMkLst>
        <pc:spChg chg="mod">
          <ac:chgData name="Anna-Marie Silvester (Insight Management Consultants)" userId="b31249a6-bd39-4836-9257-647a3bc67d50" providerId="ADAL" clId="{AAB1FBD5-8EB6-4397-9396-B5A5D455E7F9}" dt="2022-03-14T15:58:09.249" v="85" actId="20577"/>
          <ac:spMkLst>
            <pc:docMk/>
            <pc:sldMk cId="0" sldId="256"/>
            <ac:spMk id="134" creationId="{00000000-0000-0000-0000-000000000000}"/>
          </ac:spMkLst>
        </pc:spChg>
      </pc:sldChg>
      <pc:sldChg chg="modSp mod">
        <pc:chgData name="Anna-Marie Silvester (Insight Management Consultants)" userId="b31249a6-bd39-4836-9257-647a3bc67d50" providerId="ADAL" clId="{AAB1FBD5-8EB6-4397-9396-B5A5D455E7F9}" dt="2022-03-10T13:34:28.382" v="84" actId="20577"/>
        <pc:sldMkLst>
          <pc:docMk/>
          <pc:sldMk cId="0" sldId="262"/>
        </pc:sldMkLst>
        <pc:spChg chg="mod">
          <ac:chgData name="Anna-Marie Silvester (Insight Management Consultants)" userId="b31249a6-bd39-4836-9257-647a3bc67d50" providerId="ADAL" clId="{AAB1FBD5-8EB6-4397-9396-B5A5D455E7F9}" dt="2022-03-10T13:34:28.382" v="84" actId="20577"/>
          <ac:spMkLst>
            <pc:docMk/>
            <pc:sldMk cId="0" sldId="262"/>
            <ac:spMk id="209" creationId="{00000000-0000-0000-0000-000000000000}"/>
          </ac:spMkLst>
        </pc:spChg>
      </pc:sldChg>
      <pc:sldChg chg="modSp">
        <pc:chgData name="Anna-Marie Silvester (Insight Management Consultants)" userId="b31249a6-bd39-4836-9257-647a3bc67d50" providerId="ADAL" clId="{AAB1FBD5-8EB6-4397-9396-B5A5D455E7F9}" dt="2022-03-14T18:36:29.953" v="86"/>
        <pc:sldMkLst>
          <pc:docMk/>
          <pc:sldMk cId="0" sldId="272"/>
        </pc:sldMkLst>
        <pc:spChg chg="mod">
          <ac:chgData name="Anna-Marie Silvester (Insight Management Consultants)" userId="b31249a6-bd39-4836-9257-647a3bc67d50" providerId="ADAL" clId="{AAB1FBD5-8EB6-4397-9396-B5A5D455E7F9}" dt="2022-03-14T18:36:29.953" v="86"/>
          <ac:spMkLst>
            <pc:docMk/>
            <pc:sldMk cId="0" sldId="272"/>
            <ac:spMk id="1070" creationId="{00000000-0000-0000-0000-000000000000}"/>
          </ac:spMkLst>
        </pc:spChg>
      </pc:sldChg>
      <pc:sldChg chg="modSp mod">
        <pc:chgData name="Anna-Marie Silvester (Insight Management Consultants)" userId="b31249a6-bd39-4836-9257-647a3bc67d50" providerId="ADAL" clId="{AAB1FBD5-8EB6-4397-9396-B5A5D455E7F9}" dt="2022-03-10T13:24:14.323" v="0" actId="1076"/>
        <pc:sldMkLst>
          <pc:docMk/>
          <pc:sldMk cId="0" sldId="273"/>
        </pc:sldMkLst>
        <pc:cxnChg chg="mod">
          <ac:chgData name="Anna-Marie Silvester (Insight Management Consultants)" userId="b31249a6-bd39-4836-9257-647a3bc67d50" providerId="ADAL" clId="{AAB1FBD5-8EB6-4397-9396-B5A5D455E7F9}" dt="2022-03-10T13:24:14.323" v="0" actId="1076"/>
          <ac:cxnSpMkLst>
            <pc:docMk/>
            <pc:sldMk cId="0" sldId="273"/>
            <ac:cxnSpMk id="151" creationId="{00000000-0000-0000-0000-000000000000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tif>
</file>

<file path=ppt/media/image5.png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2616200"/>
            <a:ext cx="10464800" cy="2540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207000"/>
            <a:ext cx="10464800" cy="1663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6362700"/>
            <a:ext cx="10464800" cy="571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  <a:lvl2pPr marL="952500" indent="-381000" algn="ctr">
              <a:spcBef>
                <a:spcPts val="0"/>
              </a:spcBef>
              <a:buBlip>
                <a:blip r:embed="rId2"/>
              </a:buBlip>
              <a:defRPr sz="2400"/>
            </a:lvl2pPr>
            <a:lvl3pPr marL="1524000" indent="-381000" algn="ctr">
              <a:spcBef>
                <a:spcPts val="0"/>
              </a:spcBef>
              <a:buBlip>
                <a:blip r:embed="rId2"/>
              </a:buBlip>
              <a:defRPr sz="2400"/>
            </a:lvl3pPr>
            <a:lvl4pPr marL="2095500" indent="-381000" algn="ctr">
              <a:spcBef>
                <a:spcPts val="0"/>
              </a:spcBef>
              <a:buBlip>
                <a:blip r:embed="rId2"/>
              </a:buBlip>
              <a:defRPr sz="2400"/>
            </a:lvl4pPr>
            <a:lvl5pPr marL="2667000" indent="-381000" algn="ctr">
              <a:spcBef>
                <a:spcPts val="0"/>
              </a:spcBef>
              <a:buBlip>
                <a:blip r:embed="rId2"/>
              </a:buBlip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518049"/>
            <a:ext cx="10464800" cy="717504"/>
          </a:xfrm>
          <a:prstGeom prst="rect">
            <a:avLst/>
          </a:prstGeom>
        </p:spPr>
        <p:txBody>
          <a:bodyPr/>
          <a:lstStyle/>
          <a:p>
            <a:pPr marL="508634" indent="-508634" defTabSz="406908">
              <a:spcBef>
                <a:spcPts val="3200"/>
              </a:spcBef>
              <a:buBlip>
                <a:blip r:embed="rId2"/>
              </a:buBlip>
              <a:defRPr sz="3204"/>
            </a:pPr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97011" y="9197831"/>
            <a:ext cx="409839" cy="45417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le Text"/>
          <p:cNvSpPr txBox="1">
            <a:spLocks noGrp="1"/>
          </p:cNvSpPr>
          <p:nvPr>
            <p:ph type="title"/>
          </p:nvPr>
        </p:nvSpPr>
        <p:spPr>
          <a:xfrm>
            <a:off x="1270000" y="203200"/>
            <a:ext cx="10464800" cy="2540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97011" y="9197831"/>
            <a:ext cx="409839" cy="45417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181100" y="1160942"/>
            <a:ext cx="10642600" cy="55118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181100" y="6794500"/>
            <a:ext cx="10642600" cy="15113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81100" y="8382000"/>
            <a:ext cx="10642600" cy="939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606800"/>
            <a:ext cx="10464800" cy="2540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7226300" y="1231900"/>
            <a:ext cx="4914900" cy="699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609600" y="1155700"/>
            <a:ext cx="5994400" cy="3568700"/>
          </a:xfrm>
          <a:prstGeom prst="rect">
            <a:avLst/>
          </a:prstGeom>
        </p:spPr>
        <p:txBody>
          <a:bodyPr anchor="b"/>
          <a:lstStyle>
            <a:lvl1pPr>
              <a:defRPr sz="58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09600" y="4762500"/>
            <a:ext cx="5994400" cy="3568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1270000" y="203200"/>
            <a:ext cx="10464800" cy="2540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1270000" y="203200"/>
            <a:ext cx="10464800" cy="2540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404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972300" y="2984500"/>
            <a:ext cx="4747115" cy="6019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1270000" y="203200"/>
            <a:ext cx="10464800" cy="2540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70000" y="2946400"/>
            <a:ext cx="5270500" cy="6096000"/>
          </a:xfrm>
          <a:prstGeom prst="rect">
            <a:avLst/>
          </a:prstGeom>
        </p:spPr>
        <p:txBody>
          <a:bodyPr/>
          <a:lstStyle>
            <a:lvl1pPr marL="482600" indent="-482600">
              <a:spcBef>
                <a:spcPts val="3200"/>
              </a:spcBef>
              <a:buBlip>
                <a:blip r:embed="rId2"/>
              </a:buBlip>
              <a:defRPr sz="3200"/>
            </a:lvl1pPr>
            <a:lvl2pPr marL="965200" indent="-482600">
              <a:spcBef>
                <a:spcPts val="3200"/>
              </a:spcBef>
              <a:buBlip>
                <a:blip r:embed="rId2"/>
              </a:buBlip>
              <a:defRPr sz="3200"/>
            </a:lvl2pPr>
            <a:lvl3pPr marL="1447800" indent="-482600">
              <a:spcBef>
                <a:spcPts val="3200"/>
              </a:spcBef>
              <a:buBlip>
                <a:blip r:embed="rId2"/>
              </a:buBlip>
              <a:defRPr sz="3200"/>
            </a:lvl3pPr>
            <a:lvl4pPr marL="1930400" indent="-482600">
              <a:spcBef>
                <a:spcPts val="3200"/>
              </a:spcBef>
              <a:buBlip>
                <a:blip r:embed="rId2"/>
              </a:buBlip>
              <a:defRPr sz="3200"/>
            </a:lvl4pPr>
            <a:lvl5pPr marL="2413000" indent="-482600">
              <a:spcBef>
                <a:spcPts val="3200"/>
              </a:spcBef>
              <a:buBlip>
                <a:blip r:embed="rId2"/>
              </a:buBlip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56724" y="9197832"/>
            <a:ext cx="409839" cy="454170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7273166" y="5018682"/>
            <a:ext cx="4927603" cy="39370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269536" y="774698"/>
            <a:ext cx="4927603" cy="39370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787398" y="774698"/>
            <a:ext cx="6159504" cy="82042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270000" y="1066800"/>
            <a:ext cx="10464800" cy="762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948462" y="1950720"/>
            <a:ext cx="10403841" cy="661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97011" y="9197832"/>
            <a:ext cx="409839" cy="4541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9pPr>
    </p:titleStyle>
    <p:bodyStyle>
      <a:lvl1pPr marL="571500" marR="0" indent="-571500" algn="l" defTabSz="457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3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1pPr>
      <a:lvl2pPr marL="1143000" marR="0" indent="-571500" algn="l" defTabSz="457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3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2pPr>
      <a:lvl3pPr marL="1714500" marR="0" indent="-571500" algn="l" defTabSz="457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3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3pPr>
      <a:lvl4pPr marL="2286000" marR="0" indent="-571500" algn="l" defTabSz="457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3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4pPr>
      <a:lvl5pPr marL="2857500" marR="0" indent="-571500" algn="l" defTabSz="457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3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5pPr>
      <a:lvl6pPr marL="3429000" marR="0" indent="-571500" algn="l" defTabSz="457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3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6pPr>
      <a:lvl7pPr marL="4000500" marR="0" indent="-571500" algn="l" defTabSz="457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3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7pPr>
      <a:lvl8pPr marL="4572000" marR="0" indent="-571500" algn="l" defTabSz="457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3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8pPr>
      <a:lvl9pPr marL="5143500" marR="0" indent="-571500" algn="l" defTabSz="457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3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Chalkduster"/>
          <a:ea typeface="Chalkduster"/>
          <a:cs typeface="Chalkduster"/>
          <a:sym typeface="Chalkduster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binary-tree-inorder-traversal/" TargetMode="External"/><Relationship Id="rId2" Type="http://schemas.openxmlformats.org/officeDocument/2006/relationships/hyperlink" Target="https://leetcode.com/problems/binary-tree-postorder-traversal/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leetcode.com/problems/binary-tree-level-order-traversal/" TargetMode="External"/><Relationship Id="rId4" Type="http://schemas.openxmlformats.org/officeDocument/2006/relationships/hyperlink" Target="https://leetcode.com/problems/binary-tree-preorder-traversal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leetcode.com/problems/fibonacci-number/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eap SSW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Leap S</a:t>
            </a:r>
            <a:r>
              <a:rPr lang="en-US" dirty="0"/>
              <a:t>S</a:t>
            </a:r>
            <a:r>
              <a:rPr dirty="0"/>
              <a:t>WE </a:t>
            </a:r>
          </a:p>
        </p:txBody>
      </p:sp>
      <p:sp>
        <p:nvSpPr>
          <p:cNvPr id="135" name="Mock Interviews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Recursion &amp; Trees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Intro to Graphs"/>
          <p:cNvSpPr txBox="1"/>
          <p:nvPr/>
        </p:nvSpPr>
        <p:spPr>
          <a:xfrm>
            <a:off x="907433" y="861425"/>
            <a:ext cx="11189934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Binary Trees</a:t>
            </a:r>
          </a:p>
        </p:txBody>
      </p:sp>
      <p:sp>
        <p:nvSpPr>
          <p:cNvPr id="161" name="ORDER: Number of vertices in the graph.…"/>
          <p:cNvSpPr txBox="1"/>
          <p:nvPr/>
        </p:nvSpPr>
        <p:spPr>
          <a:xfrm>
            <a:off x="668918" y="4845039"/>
            <a:ext cx="5966003" cy="73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solidFill>
                  <a:schemeClr val="accent1">
                    <a:lumOff val="8382"/>
                  </a:schemeClr>
                </a:solidFill>
              </a:defRPr>
            </a:pPr>
            <a:r>
              <a:rPr dirty="0"/>
              <a:t>Binary Tree:</a:t>
            </a:r>
          </a:p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r>
              <a:rPr dirty="0"/>
              <a:t>Each node has at most 2 children.</a:t>
            </a:r>
          </a:p>
        </p:txBody>
      </p:sp>
      <p:sp>
        <p:nvSpPr>
          <p:cNvPr id="162" name="Animal"/>
          <p:cNvSpPr txBox="1"/>
          <p:nvPr/>
        </p:nvSpPr>
        <p:spPr>
          <a:xfrm>
            <a:off x="5875802" y="1746239"/>
            <a:ext cx="1134230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Animal</a:t>
            </a:r>
          </a:p>
        </p:txBody>
      </p:sp>
      <p:sp>
        <p:nvSpPr>
          <p:cNvPr id="163" name="Reptile"/>
          <p:cNvSpPr txBox="1"/>
          <p:nvPr/>
        </p:nvSpPr>
        <p:spPr>
          <a:xfrm>
            <a:off x="4005464" y="2482839"/>
            <a:ext cx="1115706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Reptile</a:t>
            </a:r>
          </a:p>
        </p:txBody>
      </p:sp>
      <p:sp>
        <p:nvSpPr>
          <p:cNvPr id="164" name="Mammal"/>
          <p:cNvSpPr txBox="1"/>
          <p:nvPr/>
        </p:nvSpPr>
        <p:spPr>
          <a:xfrm>
            <a:off x="8052905" y="2482839"/>
            <a:ext cx="1301224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Mammal</a:t>
            </a:r>
          </a:p>
        </p:txBody>
      </p:sp>
      <p:sp>
        <p:nvSpPr>
          <p:cNvPr id="165" name="Lizard"/>
          <p:cNvSpPr txBox="1"/>
          <p:nvPr/>
        </p:nvSpPr>
        <p:spPr>
          <a:xfrm>
            <a:off x="2679550" y="3317332"/>
            <a:ext cx="1036278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rPr dirty="0"/>
              <a:t>Lizard</a:t>
            </a:r>
          </a:p>
        </p:txBody>
      </p:sp>
      <p:sp>
        <p:nvSpPr>
          <p:cNvPr id="166" name="Snake"/>
          <p:cNvSpPr txBox="1"/>
          <p:nvPr/>
        </p:nvSpPr>
        <p:spPr>
          <a:xfrm>
            <a:off x="3955716" y="3295639"/>
            <a:ext cx="935802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Snake</a:t>
            </a:r>
          </a:p>
        </p:txBody>
      </p:sp>
      <p:sp>
        <p:nvSpPr>
          <p:cNvPr id="167" name="Bird"/>
          <p:cNvSpPr txBox="1"/>
          <p:nvPr/>
        </p:nvSpPr>
        <p:spPr>
          <a:xfrm>
            <a:off x="5322475" y="3295639"/>
            <a:ext cx="718007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Bird</a:t>
            </a:r>
          </a:p>
        </p:txBody>
      </p:sp>
      <p:sp>
        <p:nvSpPr>
          <p:cNvPr id="168" name="Equine"/>
          <p:cNvSpPr txBox="1"/>
          <p:nvPr/>
        </p:nvSpPr>
        <p:spPr>
          <a:xfrm>
            <a:off x="7138400" y="3295639"/>
            <a:ext cx="1088482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Equine</a:t>
            </a:r>
          </a:p>
        </p:txBody>
      </p:sp>
      <p:sp>
        <p:nvSpPr>
          <p:cNvPr id="169" name="Bovine"/>
          <p:cNvSpPr txBox="1"/>
          <p:nvPr/>
        </p:nvSpPr>
        <p:spPr>
          <a:xfrm>
            <a:off x="8395103" y="3295639"/>
            <a:ext cx="1087921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Bovine</a:t>
            </a:r>
          </a:p>
        </p:txBody>
      </p:sp>
      <p:sp>
        <p:nvSpPr>
          <p:cNvPr id="170" name="Canine"/>
          <p:cNvSpPr txBox="1"/>
          <p:nvPr/>
        </p:nvSpPr>
        <p:spPr>
          <a:xfrm>
            <a:off x="9651245" y="3295639"/>
            <a:ext cx="1134230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Canine</a:t>
            </a:r>
          </a:p>
        </p:txBody>
      </p:sp>
      <p:sp>
        <p:nvSpPr>
          <p:cNvPr id="171" name="Salamander"/>
          <p:cNvSpPr txBox="1"/>
          <p:nvPr/>
        </p:nvSpPr>
        <p:spPr>
          <a:xfrm>
            <a:off x="2219325" y="4108439"/>
            <a:ext cx="1792385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Salamander</a:t>
            </a:r>
          </a:p>
        </p:txBody>
      </p:sp>
      <p:sp>
        <p:nvSpPr>
          <p:cNvPr id="172" name="Canary"/>
          <p:cNvSpPr txBox="1"/>
          <p:nvPr/>
        </p:nvSpPr>
        <p:spPr>
          <a:xfrm>
            <a:off x="5110715" y="4108439"/>
            <a:ext cx="1141527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Canary</a:t>
            </a:r>
          </a:p>
        </p:txBody>
      </p:sp>
      <p:sp>
        <p:nvSpPr>
          <p:cNvPr id="173" name="Horse"/>
          <p:cNvSpPr txBox="1"/>
          <p:nvPr/>
        </p:nvSpPr>
        <p:spPr>
          <a:xfrm>
            <a:off x="6599499" y="4108439"/>
            <a:ext cx="872652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Horse</a:t>
            </a:r>
          </a:p>
        </p:txBody>
      </p:sp>
      <p:sp>
        <p:nvSpPr>
          <p:cNvPr id="174" name="Cow"/>
          <p:cNvSpPr txBox="1"/>
          <p:nvPr/>
        </p:nvSpPr>
        <p:spPr>
          <a:xfrm>
            <a:off x="8654997" y="4108439"/>
            <a:ext cx="716323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Cow</a:t>
            </a:r>
          </a:p>
        </p:txBody>
      </p:sp>
      <p:sp>
        <p:nvSpPr>
          <p:cNvPr id="175" name="Zebra"/>
          <p:cNvSpPr txBox="1"/>
          <p:nvPr/>
        </p:nvSpPr>
        <p:spPr>
          <a:xfrm>
            <a:off x="7682695" y="4108439"/>
            <a:ext cx="934118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Zebra</a:t>
            </a:r>
          </a:p>
        </p:txBody>
      </p:sp>
      <p:sp>
        <p:nvSpPr>
          <p:cNvPr id="176" name="Line"/>
          <p:cNvSpPr/>
          <p:nvPr/>
        </p:nvSpPr>
        <p:spPr>
          <a:xfrm flipV="1">
            <a:off x="4598331" y="2166153"/>
            <a:ext cx="1294584" cy="383816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Line"/>
          <p:cNvSpPr/>
          <p:nvPr/>
        </p:nvSpPr>
        <p:spPr>
          <a:xfrm>
            <a:off x="6978124" y="2114493"/>
            <a:ext cx="1133098" cy="487136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8" name="Line"/>
          <p:cNvSpPr/>
          <p:nvPr/>
        </p:nvSpPr>
        <p:spPr>
          <a:xfrm flipV="1">
            <a:off x="3335080" y="2932971"/>
            <a:ext cx="1077947" cy="467898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9" name="Line"/>
          <p:cNvSpPr/>
          <p:nvPr/>
        </p:nvSpPr>
        <p:spPr>
          <a:xfrm>
            <a:off x="4664718" y="2962753"/>
            <a:ext cx="862329" cy="408334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" name="Line"/>
          <p:cNvSpPr/>
          <p:nvPr/>
        </p:nvSpPr>
        <p:spPr>
          <a:xfrm>
            <a:off x="4550418" y="2962753"/>
            <a:ext cx="1" cy="408334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1" name="Line"/>
          <p:cNvSpPr/>
          <p:nvPr/>
        </p:nvSpPr>
        <p:spPr>
          <a:xfrm flipV="1">
            <a:off x="7463938" y="2932971"/>
            <a:ext cx="1077947" cy="467899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2" name="Line"/>
          <p:cNvSpPr/>
          <p:nvPr/>
        </p:nvSpPr>
        <p:spPr>
          <a:xfrm>
            <a:off x="8793576" y="2962753"/>
            <a:ext cx="862328" cy="408334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3" name="Line"/>
          <p:cNvSpPr/>
          <p:nvPr/>
        </p:nvSpPr>
        <p:spPr>
          <a:xfrm>
            <a:off x="8679276" y="2962754"/>
            <a:ext cx="1" cy="4083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4" name="Line"/>
          <p:cNvSpPr/>
          <p:nvPr/>
        </p:nvSpPr>
        <p:spPr>
          <a:xfrm flipV="1">
            <a:off x="7262742" y="3815656"/>
            <a:ext cx="197711" cy="467899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5" name="Line"/>
          <p:cNvSpPr/>
          <p:nvPr/>
        </p:nvSpPr>
        <p:spPr>
          <a:xfrm>
            <a:off x="9013158" y="3790938"/>
            <a:ext cx="1" cy="4919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" name="Line"/>
          <p:cNvSpPr/>
          <p:nvPr/>
        </p:nvSpPr>
        <p:spPr>
          <a:xfrm>
            <a:off x="7787576" y="3803842"/>
            <a:ext cx="196504" cy="491525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7" name="Line"/>
          <p:cNvSpPr/>
          <p:nvPr/>
        </p:nvSpPr>
        <p:spPr>
          <a:xfrm>
            <a:off x="5710035" y="3790938"/>
            <a:ext cx="1" cy="4919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Line"/>
          <p:cNvSpPr/>
          <p:nvPr/>
        </p:nvSpPr>
        <p:spPr>
          <a:xfrm>
            <a:off x="3197689" y="3757592"/>
            <a:ext cx="0" cy="4919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9" name="ORDER: Number of vertices in the graph.…"/>
          <p:cNvSpPr txBox="1"/>
          <p:nvPr/>
        </p:nvSpPr>
        <p:spPr>
          <a:xfrm>
            <a:off x="6929920" y="4852253"/>
            <a:ext cx="5418197" cy="73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solidFill>
                  <a:schemeClr val="accent5"/>
                </a:solidFill>
              </a:defRPr>
            </a:pPr>
            <a:r>
              <a:t>Full Binary Tree:</a:t>
            </a:r>
          </a:p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r>
              <a:t>Each node has either 0 or 2 children.</a:t>
            </a:r>
          </a:p>
        </p:txBody>
      </p:sp>
      <p:grpSp>
        <p:nvGrpSpPr>
          <p:cNvPr id="213" name="Group"/>
          <p:cNvGrpSpPr/>
          <p:nvPr/>
        </p:nvGrpSpPr>
        <p:grpSpPr>
          <a:xfrm>
            <a:off x="877572" y="5660676"/>
            <a:ext cx="4475890" cy="3172572"/>
            <a:chOff x="0" y="0"/>
            <a:chExt cx="4475889" cy="3172571"/>
          </a:xfrm>
        </p:grpSpPr>
        <p:sp>
          <p:nvSpPr>
            <p:cNvPr id="190" name="1"/>
            <p:cNvSpPr/>
            <p:nvPr/>
          </p:nvSpPr>
          <p:spPr>
            <a:xfrm>
              <a:off x="1907286" y="-1"/>
              <a:ext cx="586115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191" name="2"/>
            <p:cNvSpPr/>
            <p:nvPr/>
          </p:nvSpPr>
          <p:spPr>
            <a:xfrm>
              <a:off x="935238" y="707887"/>
              <a:ext cx="586115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192" name="3"/>
            <p:cNvSpPr/>
            <p:nvPr/>
          </p:nvSpPr>
          <p:spPr>
            <a:xfrm>
              <a:off x="2870107" y="753331"/>
              <a:ext cx="586114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193" name="6"/>
            <p:cNvSpPr/>
            <p:nvPr/>
          </p:nvSpPr>
          <p:spPr>
            <a:xfrm>
              <a:off x="2366190" y="1620104"/>
              <a:ext cx="586115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194" name="10"/>
            <p:cNvSpPr/>
            <p:nvPr/>
          </p:nvSpPr>
          <p:spPr>
            <a:xfrm>
              <a:off x="1907286" y="2580911"/>
              <a:ext cx="586115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195" name="11"/>
            <p:cNvSpPr/>
            <p:nvPr/>
          </p:nvSpPr>
          <p:spPr>
            <a:xfrm>
              <a:off x="2748847" y="2580911"/>
              <a:ext cx="586115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11</a:t>
              </a:r>
            </a:p>
          </p:txBody>
        </p:sp>
        <p:sp>
          <p:nvSpPr>
            <p:cNvPr id="196" name="Line"/>
            <p:cNvSpPr/>
            <p:nvPr/>
          </p:nvSpPr>
          <p:spPr>
            <a:xfrm flipH="1">
              <a:off x="1463768" y="498757"/>
              <a:ext cx="406998" cy="256839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7" name="Line"/>
            <p:cNvSpPr/>
            <p:nvPr/>
          </p:nvSpPr>
          <p:spPr>
            <a:xfrm>
              <a:off x="2465059" y="498027"/>
              <a:ext cx="379197" cy="391662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8" name="Line"/>
            <p:cNvSpPr/>
            <p:nvPr/>
          </p:nvSpPr>
          <p:spPr>
            <a:xfrm flipH="1">
              <a:off x="2243135" y="2254814"/>
              <a:ext cx="301068" cy="31347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9" name="Line"/>
            <p:cNvSpPr/>
            <p:nvPr/>
          </p:nvSpPr>
          <p:spPr>
            <a:xfrm>
              <a:off x="2730885" y="2254814"/>
              <a:ext cx="301069" cy="31347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0" name="4"/>
            <p:cNvSpPr/>
            <p:nvPr/>
          </p:nvSpPr>
          <p:spPr>
            <a:xfrm>
              <a:off x="458905" y="1617474"/>
              <a:ext cx="586114" cy="59166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01" name="5"/>
            <p:cNvSpPr/>
            <p:nvPr/>
          </p:nvSpPr>
          <p:spPr>
            <a:xfrm>
              <a:off x="1376714" y="1617474"/>
              <a:ext cx="586115" cy="59166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02" name="Line"/>
            <p:cNvSpPr/>
            <p:nvPr/>
          </p:nvSpPr>
          <p:spPr>
            <a:xfrm flipH="1">
              <a:off x="794753" y="1291376"/>
              <a:ext cx="301069" cy="31347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3" name="Line"/>
            <p:cNvSpPr/>
            <p:nvPr/>
          </p:nvSpPr>
          <p:spPr>
            <a:xfrm>
              <a:off x="1358753" y="1291376"/>
              <a:ext cx="301069" cy="31347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4" name="8"/>
            <p:cNvSpPr/>
            <p:nvPr/>
          </p:nvSpPr>
          <p:spPr>
            <a:xfrm>
              <a:off x="0" y="2555779"/>
              <a:ext cx="586114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05" name="9"/>
            <p:cNvSpPr/>
            <p:nvPr/>
          </p:nvSpPr>
          <p:spPr>
            <a:xfrm>
              <a:off x="917809" y="2555779"/>
              <a:ext cx="586115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9</a:t>
              </a:r>
            </a:p>
          </p:txBody>
        </p:sp>
        <p:sp>
          <p:nvSpPr>
            <p:cNvPr id="206" name="Line"/>
            <p:cNvSpPr/>
            <p:nvPr/>
          </p:nvSpPr>
          <p:spPr>
            <a:xfrm flipH="1">
              <a:off x="335848" y="2229682"/>
              <a:ext cx="301069" cy="31347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7" name="Line"/>
            <p:cNvSpPr/>
            <p:nvPr/>
          </p:nvSpPr>
          <p:spPr>
            <a:xfrm>
              <a:off x="899848" y="2229682"/>
              <a:ext cx="301069" cy="31347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8" name="Line"/>
            <p:cNvSpPr/>
            <p:nvPr/>
          </p:nvSpPr>
          <p:spPr>
            <a:xfrm flipH="1">
              <a:off x="2645021" y="1271505"/>
              <a:ext cx="301069" cy="313474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" name="7"/>
            <p:cNvSpPr/>
            <p:nvPr/>
          </p:nvSpPr>
          <p:spPr>
            <a:xfrm>
              <a:off x="3498312" y="1620104"/>
              <a:ext cx="586115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10" name="12"/>
            <p:cNvSpPr/>
            <p:nvPr/>
          </p:nvSpPr>
          <p:spPr>
            <a:xfrm>
              <a:off x="3889776" y="2580911"/>
              <a:ext cx="586114" cy="59166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12</a:t>
              </a:r>
            </a:p>
          </p:txBody>
        </p:sp>
        <p:sp>
          <p:nvSpPr>
            <p:cNvPr id="211" name="Line"/>
            <p:cNvSpPr/>
            <p:nvPr/>
          </p:nvSpPr>
          <p:spPr>
            <a:xfrm>
              <a:off x="3866502" y="2243563"/>
              <a:ext cx="301069" cy="31347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" name="Line"/>
            <p:cNvSpPr/>
            <p:nvPr/>
          </p:nvSpPr>
          <p:spPr>
            <a:xfrm>
              <a:off x="3397183" y="1294007"/>
              <a:ext cx="301069" cy="31347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235" name="Group"/>
          <p:cNvGrpSpPr/>
          <p:nvPr/>
        </p:nvGrpSpPr>
        <p:grpSpPr>
          <a:xfrm>
            <a:off x="6917772" y="5660676"/>
            <a:ext cx="4190773" cy="3172572"/>
            <a:chOff x="0" y="0"/>
            <a:chExt cx="4190772" cy="3172571"/>
          </a:xfrm>
        </p:grpSpPr>
        <p:sp>
          <p:nvSpPr>
            <p:cNvPr id="214" name="1"/>
            <p:cNvSpPr/>
            <p:nvPr/>
          </p:nvSpPr>
          <p:spPr>
            <a:xfrm>
              <a:off x="1956946" y="-1"/>
              <a:ext cx="601375" cy="59166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15" name="2"/>
            <p:cNvSpPr/>
            <p:nvPr/>
          </p:nvSpPr>
          <p:spPr>
            <a:xfrm>
              <a:off x="959589" y="707887"/>
              <a:ext cx="601375" cy="59166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16" name="3"/>
            <p:cNvSpPr/>
            <p:nvPr/>
          </p:nvSpPr>
          <p:spPr>
            <a:xfrm>
              <a:off x="2944836" y="753331"/>
              <a:ext cx="601375" cy="59166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17" name="6"/>
            <p:cNvSpPr/>
            <p:nvPr/>
          </p:nvSpPr>
          <p:spPr>
            <a:xfrm>
              <a:off x="2427799" y="1620104"/>
              <a:ext cx="601375" cy="59166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6</a:t>
              </a:r>
            </a:p>
          </p:txBody>
        </p:sp>
        <p:sp>
          <p:nvSpPr>
            <p:cNvPr id="218" name="10"/>
            <p:cNvSpPr/>
            <p:nvPr/>
          </p:nvSpPr>
          <p:spPr>
            <a:xfrm>
              <a:off x="1956946" y="2580911"/>
              <a:ext cx="601375" cy="59166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10</a:t>
              </a:r>
            </a:p>
          </p:txBody>
        </p:sp>
        <p:sp>
          <p:nvSpPr>
            <p:cNvPr id="219" name="11"/>
            <p:cNvSpPr/>
            <p:nvPr/>
          </p:nvSpPr>
          <p:spPr>
            <a:xfrm>
              <a:off x="2820419" y="2580911"/>
              <a:ext cx="601375" cy="59166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11</a:t>
              </a:r>
            </a:p>
          </p:txBody>
        </p:sp>
        <p:sp>
          <p:nvSpPr>
            <p:cNvPr id="220" name="Line"/>
            <p:cNvSpPr/>
            <p:nvPr/>
          </p:nvSpPr>
          <p:spPr>
            <a:xfrm flipH="1">
              <a:off x="1501881" y="498758"/>
              <a:ext cx="417595" cy="256838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1" name="Line"/>
            <p:cNvSpPr/>
            <p:nvPr/>
          </p:nvSpPr>
          <p:spPr>
            <a:xfrm>
              <a:off x="2529241" y="498027"/>
              <a:ext cx="389071" cy="391662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Line"/>
            <p:cNvSpPr/>
            <p:nvPr/>
          </p:nvSpPr>
          <p:spPr>
            <a:xfrm flipH="1">
              <a:off x="2301539" y="2254814"/>
              <a:ext cx="308908" cy="313473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Line"/>
            <p:cNvSpPr/>
            <p:nvPr/>
          </p:nvSpPr>
          <p:spPr>
            <a:xfrm>
              <a:off x="2801989" y="2254814"/>
              <a:ext cx="308908" cy="313473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4"/>
            <p:cNvSpPr/>
            <p:nvPr/>
          </p:nvSpPr>
          <p:spPr>
            <a:xfrm>
              <a:off x="470853" y="1617474"/>
              <a:ext cx="601375" cy="591660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25" name="5"/>
            <p:cNvSpPr/>
            <p:nvPr/>
          </p:nvSpPr>
          <p:spPr>
            <a:xfrm>
              <a:off x="1412560" y="1617474"/>
              <a:ext cx="601375" cy="591660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26" name="Line"/>
            <p:cNvSpPr/>
            <p:nvPr/>
          </p:nvSpPr>
          <p:spPr>
            <a:xfrm flipH="1">
              <a:off x="815446" y="1291376"/>
              <a:ext cx="308908" cy="313473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Line"/>
            <p:cNvSpPr/>
            <p:nvPr/>
          </p:nvSpPr>
          <p:spPr>
            <a:xfrm>
              <a:off x="1394131" y="1291376"/>
              <a:ext cx="308907" cy="313473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8"/>
            <p:cNvSpPr/>
            <p:nvPr/>
          </p:nvSpPr>
          <p:spPr>
            <a:xfrm>
              <a:off x="0" y="2555779"/>
              <a:ext cx="601375" cy="59166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8</a:t>
              </a:r>
            </a:p>
          </p:txBody>
        </p:sp>
        <p:sp>
          <p:nvSpPr>
            <p:cNvPr id="229" name="9"/>
            <p:cNvSpPr/>
            <p:nvPr/>
          </p:nvSpPr>
          <p:spPr>
            <a:xfrm>
              <a:off x="941706" y="2555779"/>
              <a:ext cx="601375" cy="59166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9</a:t>
              </a:r>
            </a:p>
          </p:txBody>
        </p:sp>
        <p:sp>
          <p:nvSpPr>
            <p:cNvPr id="230" name="Line"/>
            <p:cNvSpPr/>
            <p:nvPr/>
          </p:nvSpPr>
          <p:spPr>
            <a:xfrm flipH="1">
              <a:off x="344593" y="2229682"/>
              <a:ext cx="308907" cy="313473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Line"/>
            <p:cNvSpPr/>
            <p:nvPr/>
          </p:nvSpPr>
          <p:spPr>
            <a:xfrm>
              <a:off x="923277" y="2229682"/>
              <a:ext cx="308908" cy="313473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Line"/>
            <p:cNvSpPr/>
            <p:nvPr/>
          </p:nvSpPr>
          <p:spPr>
            <a:xfrm flipH="1">
              <a:off x="2713889" y="1271505"/>
              <a:ext cx="308908" cy="313474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7"/>
            <p:cNvSpPr/>
            <p:nvPr/>
          </p:nvSpPr>
          <p:spPr>
            <a:xfrm>
              <a:off x="3589398" y="1620104"/>
              <a:ext cx="601375" cy="59166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800">
                  <a:solidFill>
                    <a:srgbClr val="FFFFFF"/>
                  </a:solidFill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lvl1pPr>
            </a:lstStyle>
            <a:p>
              <a:r>
                <a:t>7</a:t>
              </a:r>
            </a:p>
          </p:txBody>
        </p:sp>
        <p:sp>
          <p:nvSpPr>
            <p:cNvPr id="234" name="Line"/>
            <p:cNvSpPr/>
            <p:nvPr/>
          </p:nvSpPr>
          <p:spPr>
            <a:xfrm>
              <a:off x="3485635" y="1294007"/>
              <a:ext cx="308908" cy="313473"/>
            </a:xfrm>
            <a:prstGeom prst="line">
              <a:avLst/>
            </a:prstGeom>
            <a:noFill/>
            <a:ln w="254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>
              <a:outerShdw blurRad="63500" dir="16380000" rotWithShape="0">
                <a:srgbClr val="000000">
                  <a:alpha val="50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 animBg="1" advAuto="0"/>
      <p:bldP spid="167" grpId="0" animBg="1" advAuto="0"/>
      <p:bldP spid="170" grpId="0" animBg="1" advAuto="0"/>
      <p:bldP spid="172" grpId="0" animBg="1" advAuto="0"/>
      <p:bldP spid="179" grpId="0" animBg="1" advAuto="0"/>
      <p:bldP spid="187" grpId="0" animBg="1" advAuto="0"/>
      <p:bldP spid="189" grpId="0" animBg="1" advAuto="0"/>
      <p:bldP spid="213" grpId="0" animBg="1" advAuto="0"/>
      <p:bldP spid="235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Connection Line"/>
          <p:cNvCxnSpPr>
            <a:cxnSpLocks/>
          </p:cNvCxnSpPr>
          <p:nvPr/>
        </p:nvCxnSpPr>
        <p:spPr>
          <a:xfrm flipV="1">
            <a:off x="9971161" y="4317246"/>
            <a:ext cx="104481" cy="173800"/>
          </a:xfrm>
          <a:prstGeom prst="straightConnector1">
            <a:avLst/>
          </a:prstGeom>
          <a:ln w="25400">
            <a:solidFill>
              <a:srgbClr val="FFFFFF"/>
            </a:solidFill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</p:cxnSp>
      <p:sp>
        <p:nvSpPr>
          <p:cNvPr id="237" name="Intro to Graphs"/>
          <p:cNvSpPr txBox="1"/>
          <p:nvPr/>
        </p:nvSpPr>
        <p:spPr>
          <a:xfrm>
            <a:off x="907433" y="861425"/>
            <a:ext cx="11189934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Trees - Data Structures</a:t>
            </a:r>
          </a:p>
        </p:txBody>
      </p:sp>
      <p:sp>
        <p:nvSpPr>
          <p:cNvPr id="238" name="class Tree {…"/>
          <p:cNvSpPr txBox="1"/>
          <p:nvPr/>
        </p:nvSpPr>
        <p:spPr>
          <a:xfrm>
            <a:off x="2558047" y="4317246"/>
            <a:ext cx="2309218" cy="149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ts val="3800"/>
              </a:lnSpc>
              <a:defRPr sz="18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class Tree {</a:t>
            </a:r>
          </a:p>
          <a:p>
            <a:pPr algn="l">
              <a:lnSpc>
                <a:spcPts val="3800"/>
              </a:lnSpc>
              <a:defRPr sz="18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public int x;</a:t>
            </a:r>
          </a:p>
          <a:p>
            <a:pPr algn="l">
              <a:lnSpc>
                <a:spcPts val="3800"/>
              </a:lnSpc>
              <a:defRPr sz="18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public Tree l;</a:t>
            </a:r>
          </a:p>
          <a:p>
            <a:pPr algn="l">
              <a:lnSpc>
                <a:spcPts val="3800"/>
              </a:lnSpc>
              <a:defRPr sz="18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public Tree r;</a:t>
            </a:r>
          </a:p>
          <a:p>
            <a:pPr algn="l">
              <a:lnSpc>
                <a:spcPts val="3800"/>
              </a:lnSpc>
              <a:defRPr sz="18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239" name="5"/>
          <p:cNvSpPr/>
          <p:nvPr/>
        </p:nvSpPr>
        <p:spPr>
          <a:xfrm>
            <a:off x="9200928" y="2418703"/>
            <a:ext cx="707861" cy="726184"/>
          </a:xfrm>
          <a:prstGeom prst="ellipse">
            <a:avLst/>
          </a:prstGeom>
          <a:solidFill>
            <a:schemeClr val="accent1">
              <a:lumOff val="16764"/>
            </a:schemeClr>
          </a:solidFill>
          <a:ln w="12700"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>
                <a:solidFill>
                  <a:srgbClr val="FFFFFF"/>
                </a:solidFill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t>5</a:t>
            </a:r>
          </a:p>
        </p:txBody>
      </p:sp>
      <p:sp>
        <p:nvSpPr>
          <p:cNvPr id="240" name="3"/>
          <p:cNvSpPr/>
          <p:nvPr/>
        </p:nvSpPr>
        <p:spPr>
          <a:xfrm>
            <a:off x="8612693" y="3535099"/>
            <a:ext cx="707862" cy="726185"/>
          </a:xfrm>
          <a:prstGeom prst="ellipse">
            <a:avLst/>
          </a:prstGeom>
          <a:solidFill>
            <a:schemeClr val="accent1">
              <a:lumOff val="16764"/>
            </a:schemeClr>
          </a:solidFill>
          <a:ln w="12700"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>
                <a:solidFill>
                  <a:srgbClr val="FFFFFF"/>
                </a:solidFill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t>3</a:t>
            </a:r>
          </a:p>
        </p:txBody>
      </p:sp>
      <p:sp>
        <p:nvSpPr>
          <p:cNvPr id="241" name="10"/>
          <p:cNvSpPr/>
          <p:nvPr/>
        </p:nvSpPr>
        <p:spPr>
          <a:xfrm>
            <a:off x="9844615" y="3535099"/>
            <a:ext cx="707861" cy="726185"/>
          </a:xfrm>
          <a:prstGeom prst="ellipse">
            <a:avLst/>
          </a:prstGeom>
          <a:solidFill>
            <a:schemeClr val="accent1">
              <a:lumOff val="16764"/>
            </a:schemeClr>
          </a:solidFill>
          <a:ln w="12700"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>
                <a:solidFill>
                  <a:srgbClr val="FFFFFF"/>
                </a:solidFill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t>10</a:t>
            </a:r>
          </a:p>
        </p:txBody>
      </p:sp>
      <p:sp>
        <p:nvSpPr>
          <p:cNvPr id="242" name="12"/>
          <p:cNvSpPr/>
          <p:nvPr/>
        </p:nvSpPr>
        <p:spPr>
          <a:xfrm>
            <a:off x="9436764" y="4535111"/>
            <a:ext cx="707861" cy="726185"/>
          </a:xfrm>
          <a:prstGeom prst="ellipse">
            <a:avLst/>
          </a:prstGeom>
          <a:solidFill>
            <a:schemeClr val="accent1">
              <a:lumOff val="16764"/>
            </a:schemeClr>
          </a:solidFill>
          <a:ln w="12700"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>
                <a:solidFill>
                  <a:srgbClr val="FFFFFF"/>
                </a:solidFill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t>12</a:t>
            </a:r>
          </a:p>
        </p:txBody>
      </p:sp>
      <p:sp>
        <p:nvSpPr>
          <p:cNvPr id="243" name="21"/>
          <p:cNvSpPr/>
          <p:nvPr/>
        </p:nvSpPr>
        <p:spPr>
          <a:xfrm>
            <a:off x="8862704" y="5662798"/>
            <a:ext cx="707862" cy="726184"/>
          </a:xfrm>
          <a:prstGeom prst="ellipse">
            <a:avLst/>
          </a:prstGeom>
          <a:solidFill>
            <a:schemeClr val="accent1">
              <a:lumOff val="16764"/>
            </a:schemeClr>
          </a:solidFill>
          <a:ln w="12700"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>
                <a:solidFill>
                  <a:srgbClr val="FFFFFF"/>
                </a:solidFill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t>21</a:t>
            </a:r>
          </a:p>
        </p:txBody>
      </p:sp>
      <p:sp>
        <p:nvSpPr>
          <p:cNvPr id="244" name="20"/>
          <p:cNvSpPr/>
          <p:nvPr/>
        </p:nvSpPr>
        <p:spPr>
          <a:xfrm>
            <a:off x="9971161" y="5662798"/>
            <a:ext cx="707861" cy="726184"/>
          </a:xfrm>
          <a:prstGeom prst="ellipse">
            <a:avLst/>
          </a:prstGeom>
          <a:solidFill>
            <a:schemeClr val="accent1">
              <a:lumOff val="16764"/>
            </a:schemeClr>
          </a:solidFill>
          <a:ln w="12700"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>
                <a:solidFill>
                  <a:srgbClr val="FFFFFF"/>
                </a:solidFill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t>20</a:t>
            </a:r>
          </a:p>
        </p:txBody>
      </p:sp>
      <p:sp>
        <p:nvSpPr>
          <p:cNvPr id="245" name="Line"/>
          <p:cNvSpPr/>
          <p:nvPr/>
        </p:nvSpPr>
        <p:spPr>
          <a:xfrm flipH="1">
            <a:off x="9030883" y="3129726"/>
            <a:ext cx="363607" cy="384747"/>
          </a:xfrm>
          <a:prstGeom prst="line">
            <a:avLst/>
          </a:prstGeom>
          <a:ln w="25400">
            <a:solidFill>
              <a:srgbClr val="FFFFFF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6" name="Line"/>
          <p:cNvSpPr/>
          <p:nvPr/>
        </p:nvSpPr>
        <p:spPr>
          <a:xfrm>
            <a:off x="9712036" y="3129726"/>
            <a:ext cx="363606" cy="384747"/>
          </a:xfrm>
          <a:prstGeom prst="line">
            <a:avLst/>
          </a:prstGeom>
          <a:ln w="25400">
            <a:solidFill>
              <a:srgbClr val="FFFFFF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7" name="Line"/>
          <p:cNvSpPr/>
          <p:nvPr/>
        </p:nvSpPr>
        <p:spPr>
          <a:xfrm flipH="1">
            <a:off x="9268315" y="5262556"/>
            <a:ext cx="363607" cy="384747"/>
          </a:xfrm>
          <a:prstGeom prst="line">
            <a:avLst/>
          </a:prstGeom>
          <a:ln w="25400">
            <a:solidFill>
              <a:srgbClr val="FFFFFF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8" name="Line"/>
          <p:cNvSpPr/>
          <p:nvPr/>
        </p:nvSpPr>
        <p:spPr>
          <a:xfrm>
            <a:off x="9949468" y="5262556"/>
            <a:ext cx="363606" cy="384747"/>
          </a:xfrm>
          <a:prstGeom prst="line">
            <a:avLst/>
          </a:prstGeom>
          <a:ln w="25400">
            <a:solidFill>
              <a:srgbClr val="FFFFFF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0" name="ORDER: Number of vertices in the graph.…"/>
          <p:cNvSpPr txBox="1"/>
          <p:nvPr/>
        </p:nvSpPr>
        <p:spPr>
          <a:xfrm>
            <a:off x="2565866" y="1980536"/>
            <a:ext cx="7075286" cy="2007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solidFill>
                  <a:schemeClr val="accent1">
                    <a:lumOff val="8382"/>
                  </a:schemeClr>
                </a:solidFill>
              </a:defRPr>
            </a:pPr>
            <a:endParaRPr/>
          </a:p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r>
              <a:t>A </a:t>
            </a:r>
            <a:r>
              <a:rPr>
                <a:solidFill>
                  <a:schemeClr val="accent1">
                    <a:lumOff val="8382"/>
                  </a:schemeClr>
                </a:solidFill>
              </a:rPr>
              <a:t>Binary Tree</a:t>
            </a:r>
            <a:r>
              <a:t> node contains following parts:</a:t>
            </a:r>
          </a:p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endParaRPr/>
          </a:p>
          <a:p>
            <a:pPr marL="393700" indent="-228600" algn="l">
              <a:lnSpc>
                <a:spcPts val="2500"/>
              </a:lnSpc>
              <a:buSzPct val="100000"/>
              <a:buAutoNum type="arabicPeriod"/>
              <a:defRPr sz="1800">
                <a:solidFill>
                  <a:srgbClr val="FFFFFF"/>
                </a:solidFill>
              </a:defRPr>
            </a:pPr>
            <a:r>
              <a:t>Data</a:t>
            </a:r>
          </a:p>
          <a:p>
            <a:pPr marL="393700" indent="-228600" algn="l">
              <a:lnSpc>
                <a:spcPts val="2500"/>
              </a:lnSpc>
              <a:buSzPct val="100000"/>
              <a:buAutoNum type="arabicPeriod"/>
              <a:defRPr sz="1800">
                <a:solidFill>
                  <a:srgbClr val="FFFFFF"/>
                </a:solidFill>
              </a:defRPr>
            </a:pPr>
            <a:r>
              <a:t>Pointer to left child</a:t>
            </a:r>
          </a:p>
          <a:p>
            <a:pPr marL="393700" indent="-228600" algn="l">
              <a:lnSpc>
                <a:spcPts val="2500"/>
              </a:lnSpc>
              <a:buSzPct val="100000"/>
              <a:buAutoNum type="arabicPeriod"/>
              <a:defRPr sz="1800">
                <a:solidFill>
                  <a:srgbClr val="FFFFFF"/>
                </a:solidFill>
              </a:defRPr>
            </a:pPr>
            <a:r>
              <a:t>Pointer to right child</a:t>
            </a:r>
          </a:p>
        </p:txBody>
      </p:sp>
      <p:sp>
        <p:nvSpPr>
          <p:cNvPr id="251" name="5"/>
          <p:cNvSpPr/>
          <p:nvPr/>
        </p:nvSpPr>
        <p:spPr>
          <a:xfrm>
            <a:off x="9200928" y="2418703"/>
            <a:ext cx="707861" cy="726184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>
                <a:solidFill>
                  <a:srgbClr val="FFFFFF"/>
                </a:solidFill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t>5</a:t>
            </a:r>
          </a:p>
        </p:txBody>
      </p:sp>
      <p:sp>
        <p:nvSpPr>
          <p:cNvPr id="252" name="Line"/>
          <p:cNvSpPr/>
          <p:nvPr/>
        </p:nvSpPr>
        <p:spPr>
          <a:xfrm>
            <a:off x="9712036" y="3129726"/>
            <a:ext cx="363606" cy="38474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3" name="Line"/>
          <p:cNvSpPr/>
          <p:nvPr/>
        </p:nvSpPr>
        <p:spPr>
          <a:xfrm flipH="1">
            <a:off x="9030217" y="3129726"/>
            <a:ext cx="363606" cy="38474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4" name="Line"/>
          <p:cNvSpPr/>
          <p:nvPr/>
        </p:nvSpPr>
        <p:spPr>
          <a:xfrm>
            <a:off x="2276068" y="3164964"/>
            <a:ext cx="435652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5" name="Line"/>
          <p:cNvSpPr/>
          <p:nvPr/>
        </p:nvSpPr>
        <p:spPr>
          <a:xfrm>
            <a:off x="2276068" y="3473911"/>
            <a:ext cx="435652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6" name="Line"/>
          <p:cNvSpPr/>
          <p:nvPr/>
        </p:nvSpPr>
        <p:spPr>
          <a:xfrm>
            <a:off x="2276068" y="3771585"/>
            <a:ext cx="435652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7" name="ORDER: Number of vertices in the graph.…"/>
          <p:cNvSpPr txBox="1"/>
          <p:nvPr/>
        </p:nvSpPr>
        <p:spPr>
          <a:xfrm>
            <a:off x="2565866" y="2615536"/>
            <a:ext cx="7075286" cy="737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endParaRPr/>
          </a:p>
          <a:p>
            <a:pPr marL="393700" indent="-228600" algn="l">
              <a:lnSpc>
                <a:spcPts val="2500"/>
              </a:lnSpc>
              <a:buSzPct val="100000"/>
              <a:buAutoNum type="arabicPeriod"/>
              <a:defRPr sz="1800">
                <a:solidFill>
                  <a:schemeClr val="accent1"/>
                </a:solidFill>
              </a:defRPr>
            </a:pPr>
            <a:r>
              <a:t>Data</a:t>
            </a:r>
          </a:p>
        </p:txBody>
      </p:sp>
      <p:sp>
        <p:nvSpPr>
          <p:cNvPr id="258" name="ORDER: Number of vertices in the graph.…"/>
          <p:cNvSpPr txBox="1"/>
          <p:nvPr/>
        </p:nvSpPr>
        <p:spPr>
          <a:xfrm>
            <a:off x="2565866" y="2933294"/>
            <a:ext cx="7075286" cy="73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endParaRPr/>
          </a:p>
          <a:p>
            <a:pPr marL="393700" indent="-228600" algn="l">
              <a:lnSpc>
                <a:spcPts val="2500"/>
              </a:lnSpc>
              <a:buSzPct val="100000"/>
              <a:buAutoNum type="arabicPeriod" startAt="2"/>
              <a:defRPr sz="1800">
                <a:solidFill>
                  <a:schemeClr val="accent1"/>
                </a:solidFill>
              </a:defRPr>
            </a:pPr>
            <a:r>
              <a:t>Pointer to left child</a:t>
            </a:r>
          </a:p>
        </p:txBody>
      </p:sp>
      <p:sp>
        <p:nvSpPr>
          <p:cNvPr id="259" name="ORDER: Number of vertices in the graph.…"/>
          <p:cNvSpPr txBox="1"/>
          <p:nvPr/>
        </p:nvSpPr>
        <p:spPr>
          <a:xfrm>
            <a:off x="2562731" y="3250536"/>
            <a:ext cx="7075286" cy="737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endParaRPr/>
          </a:p>
          <a:p>
            <a:pPr marL="393700" indent="-228600" algn="l">
              <a:lnSpc>
                <a:spcPts val="2500"/>
              </a:lnSpc>
              <a:buSzPct val="100000"/>
              <a:buAutoNum type="arabicPeriod" startAt="3"/>
              <a:defRPr sz="1800">
                <a:solidFill>
                  <a:schemeClr val="accent1"/>
                </a:solidFill>
              </a:defRPr>
            </a:pPr>
            <a:r>
              <a:t>Pointer to right child</a:t>
            </a:r>
          </a:p>
        </p:txBody>
      </p:sp>
      <p:sp>
        <p:nvSpPr>
          <p:cNvPr id="260" name="ORDER: Number of vertices in the graph.…"/>
          <p:cNvSpPr txBox="1"/>
          <p:nvPr/>
        </p:nvSpPr>
        <p:spPr>
          <a:xfrm>
            <a:off x="10588626" y="2310469"/>
            <a:ext cx="1328090" cy="420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lvl1pPr>
          </a:lstStyle>
          <a:p>
            <a:r>
              <a:t>T.x = 5</a:t>
            </a:r>
          </a:p>
        </p:txBody>
      </p:sp>
      <p:sp>
        <p:nvSpPr>
          <p:cNvPr id="261" name="ORDER: Number of vertices in the graph.…"/>
          <p:cNvSpPr txBox="1"/>
          <p:nvPr/>
        </p:nvSpPr>
        <p:spPr>
          <a:xfrm>
            <a:off x="7085942" y="3072888"/>
            <a:ext cx="484234" cy="420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T.l</a:t>
            </a:r>
            <a:r>
              <a:rPr dirty="0"/>
              <a:t> </a:t>
            </a:r>
          </a:p>
        </p:txBody>
      </p:sp>
      <p:cxnSp>
        <p:nvCxnSpPr>
          <p:cNvPr id="262" name="Connection Line"/>
          <p:cNvCxnSpPr>
            <a:cxnSpLocks/>
          </p:cNvCxnSpPr>
          <p:nvPr/>
        </p:nvCxnSpPr>
        <p:spPr>
          <a:xfrm flipH="1" flipV="1">
            <a:off x="7282448" y="3490261"/>
            <a:ext cx="1236714" cy="385979"/>
          </a:xfrm>
          <a:prstGeom prst="straightConnector1">
            <a:avLst/>
          </a:prstGeom>
          <a:ln w="25400">
            <a:solidFill>
              <a:schemeClr val="accent3">
                <a:lumOff val="6176"/>
              </a:schemeClr>
            </a:solidFill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</p:cxnSp>
      <p:sp>
        <p:nvSpPr>
          <p:cNvPr id="263" name="ORDER: Number of vertices in the graph.…"/>
          <p:cNvSpPr txBox="1"/>
          <p:nvPr/>
        </p:nvSpPr>
        <p:spPr>
          <a:xfrm>
            <a:off x="11405082" y="3104071"/>
            <a:ext cx="610142" cy="420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T.r</a:t>
            </a:r>
            <a:endParaRPr dirty="0"/>
          </a:p>
        </p:txBody>
      </p:sp>
      <p:cxnSp>
        <p:nvCxnSpPr>
          <p:cNvPr id="264" name="Connection Line"/>
          <p:cNvCxnSpPr>
            <a:cxnSpLocks/>
          </p:cNvCxnSpPr>
          <p:nvPr/>
        </p:nvCxnSpPr>
        <p:spPr>
          <a:xfrm flipV="1">
            <a:off x="10649277" y="3584544"/>
            <a:ext cx="878159" cy="291696"/>
          </a:xfrm>
          <a:prstGeom prst="straightConnector1">
            <a:avLst/>
          </a:prstGeom>
          <a:ln w="25400">
            <a:solidFill>
              <a:schemeClr val="accent3">
                <a:lumOff val="6176"/>
              </a:schemeClr>
            </a:solidFill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</p:cxnSp>
      <p:sp>
        <p:nvSpPr>
          <p:cNvPr id="265" name="ORDER: Number of vertices in the graph.…"/>
          <p:cNvSpPr txBox="1"/>
          <p:nvPr/>
        </p:nvSpPr>
        <p:spPr>
          <a:xfrm>
            <a:off x="6379001" y="3592936"/>
            <a:ext cx="1328090" cy="420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T.l.x</a:t>
            </a:r>
            <a:r>
              <a:rPr dirty="0"/>
              <a:t> = 3</a:t>
            </a:r>
          </a:p>
        </p:txBody>
      </p:sp>
      <p:sp>
        <p:nvSpPr>
          <p:cNvPr id="266" name="ORDER: Number of vertices in the graph.…"/>
          <p:cNvSpPr txBox="1"/>
          <p:nvPr/>
        </p:nvSpPr>
        <p:spPr>
          <a:xfrm>
            <a:off x="11165776" y="3704489"/>
            <a:ext cx="1710522" cy="420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T.r.x</a:t>
            </a:r>
            <a:r>
              <a:rPr dirty="0"/>
              <a:t> = 10</a:t>
            </a:r>
          </a:p>
        </p:txBody>
      </p:sp>
      <p:sp>
        <p:nvSpPr>
          <p:cNvPr id="267" name="ORDER: Number of vertices in the graph.…"/>
          <p:cNvSpPr txBox="1"/>
          <p:nvPr/>
        </p:nvSpPr>
        <p:spPr>
          <a:xfrm>
            <a:off x="10969491" y="1340905"/>
            <a:ext cx="305858" cy="420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lvl1pPr>
          </a:lstStyle>
          <a:p>
            <a:r>
              <a:rPr dirty="0"/>
              <a:t>T</a:t>
            </a:r>
          </a:p>
        </p:txBody>
      </p:sp>
      <p:cxnSp>
        <p:nvCxnSpPr>
          <p:cNvPr id="268" name="Connection Line"/>
          <p:cNvCxnSpPr>
            <a:cxnSpLocks/>
          </p:cNvCxnSpPr>
          <p:nvPr/>
        </p:nvCxnSpPr>
        <p:spPr>
          <a:xfrm flipV="1">
            <a:off x="9908401" y="1729734"/>
            <a:ext cx="809346" cy="814115"/>
          </a:xfrm>
          <a:prstGeom prst="straightConnector1">
            <a:avLst/>
          </a:prstGeom>
          <a:ln w="25400">
            <a:solidFill>
              <a:schemeClr val="accent3">
                <a:lumOff val="6176"/>
              </a:schemeClr>
            </a:solidFill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0" animBg="1" advAuto="0"/>
      <p:bldP spid="251" grpId="0" animBg="1" advAuto="0"/>
      <p:bldP spid="252" grpId="0" animBg="1" advAuto="0"/>
      <p:bldP spid="253" grpId="0" animBg="1" advAuto="0"/>
      <p:bldP spid="254" grpId="0" animBg="1" advAuto="0"/>
      <p:bldP spid="255" grpId="0" animBg="1" advAuto="0"/>
      <p:bldP spid="256" grpId="0" animBg="1" advAuto="0"/>
      <p:bldP spid="257" grpId="0" animBg="1" advAuto="0"/>
      <p:bldP spid="258" grpId="0" animBg="1" advAuto="0"/>
      <p:bldP spid="259" grpId="0" animBg="1" advAuto="0"/>
      <p:bldP spid="260" grpId="0" animBg="1" advAuto="0"/>
      <p:bldP spid="261" grpId="0" animBg="1" advAuto="0"/>
      <p:bldP spid="262" grpId="0" animBg="1" advAuto="0"/>
      <p:bldP spid="263" grpId="0" animBg="1" advAuto="0"/>
      <p:bldP spid="264" grpId="0" animBg="1" advAuto="0"/>
      <p:bldP spid="265" grpId="0" animBg="1" advAuto="0"/>
      <p:bldP spid="266" grpId="0" animBg="1" advAuto="0"/>
      <p:bldP spid="267" grpId="0" animBg="1" advAuto="0"/>
      <p:bldP spid="268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Intro to Graphs"/>
          <p:cNvSpPr txBox="1"/>
          <p:nvPr/>
        </p:nvSpPr>
        <p:spPr>
          <a:xfrm>
            <a:off x="907432" y="861425"/>
            <a:ext cx="11189936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Tree Traversal</a:t>
            </a:r>
          </a:p>
        </p:txBody>
      </p:sp>
      <p:sp>
        <p:nvSpPr>
          <p:cNvPr id="294" name="ORDER: Number of vertices in the graph.…"/>
          <p:cNvSpPr txBox="1"/>
          <p:nvPr/>
        </p:nvSpPr>
        <p:spPr>
          <a:xfrm>
            <a:off x="907432" y="2384672"/>
            <a:ext cx="2195117" cy="5500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IN-ORDER:</a:t>
            </a:r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PRE-ORDER:</a:t>
            </a:r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POST-ORDER:</a:t>
            </a:r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lnSpc>
                <a:spcPts val="2500"/>
              </a:lnSpc>
              <a:defRPr sz="18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LEVEL-ORDER:</a:t>
            </a:r>
          </a:p>
        </p:txBody>
      </p:sp>
      <p:sp>
        <p:nvSpPr>
          <p:cNvPr id="295" name="DFS…"/>
          <p:cNvSpPr txBox="1"/>
          <p:nvPr/>
        </p:nvSpPr>
        <p:spPr>
          <a:xfrm>
            <a:off x="3036312" y="2505155"/>
            <a:ext cx="1363645" cy="1372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DFS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- LEFT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- NODE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- RIGHT</a:t>
            </a:r>
          </a:p>
        </p:txBody>
      </p:sp>
      <p:sp>
        <p:nvSpPr>
          <p:cNvPr id="296" name="DFS…"/>
          <p:cNvSpPr txBox="1"/>
          <p:nvPr/>
        </p:nvSpPr>
        <p:spPr>
          <a:xfrm>
            <a:off x="3036312" y="4090828"/>
            <a:ext cx="1363645" cy="1372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DFS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- NODE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- LEFT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- RIGHT</a:t>
            </a:r>
          </a:p>
        </p:txBody>
      </p:sp>
      <p:sp>
        <p:nvSpPr>
          <p:cNvPr id="297" name="DFS…"/>
          <p:cNvSpPr txBox="1"/>
          <p:nvPr/>
        </p:nvSpPr>
        <p:spPr>
          <a:xfrm>
            <a:off x="3036312" y="5676500"/>
            <a:ext cx="1363645" cy="1372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DFS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- LEFT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- RIGHT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- NODE</a:t>
            </a:r>
          </a:p>
        </p:txBody>
      </p:sp>
      <p:sp>
        <p:nvSpPr>
          <p:cNvPr id="298" name="BFS"/>
          <p:cNvSpPr txBox="1"/>
          <p:nvPr/>
        </p:nvSpPr>
        <p:spPr>
          <a:xfrm>
            <a:off x="3036312" y="7262172"/>
            <a:ext cx="550788" cy="420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BFS</a:t>
            </a:r>
          </a:p>
        </p:txBody>
      </p:sp>
      <p:sp>
        <p:nvSpPr>
          <p:cNvPr id="299" name="In the case of a binary search tree (BST), an in-order traversal gives nodes in non-decreasing order."/>
          <p:cNvSpPr txBox="1"/>
          <p:nvPr/>
        </p:nvSpPr>
        <p:spPr>
          <a:xfrm>
            <a:off x="4973511" y="2442112"/>
            <a:ext cx="7540503" cy="737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In the case of a binary search tree (BST), an in-order traversal gives nodes in non-decreasing order.</a:t>
            </a:r>
          </a:p>
        </p:txBody>
      </p:sp>
      <p:sp>
        <p:nvSpPr>
          <p:cNvPr id="300" name="Pre-order is used to make a copy of a tree."/>
          <p:cNvSpPr txBox="1"/>
          <p:nvPr/>
        </p:nvSpPr>
        <p:spPr>
          <a:xfrm>
            <a:off x="4973511" y="4043736"/>
            <a:ext cx="7540503" cy="420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Pre-order is used to make a copy of a tree.</a:t>
            </a:r>
          </a:p>
        </p:txBody>
      </p:sp>
      <p:sp>
        <p:nvSpPr>
          <p:cNvPr id="301" name="Post-order is used to delete the tree."/>
          <p:cNvSpPr txBox="1"/>
          <p:nvPr/>
        </p:nvSpPr>
        <p:spPr>
          <a:xfrm>
            <a:off x="4973511" y="5620424"/>
            <a:ext cx="7540503" cy="420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Post-order is used to delete the tree.</a:t>
            </a:r>
          </a:p>
        </p:txBody>
      </p:sp>
      <p:sp>
        <p:nvSpPr>
          <p:cNvPr id="302" name="Access nodes at a certain level in the tree."/>
          <p:cNvSpPr txBox="1"/>
          <p:nvPr/>
        </p:nvSpPr>
        <p:spPr>
          <a:xfrm>
            <a:off x="4973511" y="7197112"/>
            <a:ext cx="7540503" cy="420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Access nodes at a certain level in the tree.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Intro to Graphs"/>
          <p:cNvSpPr txBox="1"/>
          <p:nvPr/>
        </p:nvSpPr>
        <p:spPr>
          <a:xfrm>
            <a:off x="907432" y="861425"/>
            <a:ext cx="11189936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In-Order Traversal</a:t>
            </a:r>
          </a:p>
        </p:txBody>
      </p:sp>
      <p:sp>
        <p:nvSpPr>
          <p:cNvPr id="305" name="ORDER: Number of vertices in the graph.…"/>
          <p:cNvSpPr txBox="1"/>
          <p:nvPr/>
        </p:nvSpPr>
        <p:spPr>
          <a:xfrm>
            <a:off x="906485" y="2474066"/>
            <a:ext cx="2195118" cy="2036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IN-ORDER:</a:t>
            </a:r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</p:txBody>
      </p:sp>
      <p:sp>
        <p:nvSpPr>
          <p:cNvPr id="306" name="DFS…"/>
          <p:cNvSpPr txBox="1"/>
          <p:nvPr/>
        </p:nvSpPr>
        <p:spPr>
          <a:xfrm>
            <a:off x="3364533" y="2632492"/>
            <a:ext cx="1918908" cy="1401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DFS</a:t>
            </a:r>
          </a:p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 - LEFT</a:t>
            </a:r>
          </a:p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 - NODE</a:t>
            </a:r>
          </a:p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 - RIGHT</a:t>
            </a:r>
          </a:p>
        </p:txBody>
      </p:sp>
      <p:grpSp>
        <p:nvGrpSpPr>
          <p:cNvPr id="309" name="1"/>
          <p:cNvGrpSpPr/>
          <p:nvPr/>
        </p:nvGrpSpPr>
        <p:grpSpPr>
          <a:xfrm>
            <a:off x="7931386" y="2590753"/>
            <a:ext cx="586117" cy="591663"/>
            <a:chOff x="0" y="0"/>
            <a:chExt cx="586115" cy="591661"/>
          </a:xfrm>
        </p:grpSpPr>
        <p:sp>
          <p:nvSpPr>
            <p:cNvPr id="307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08" name="1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312" name="2"/>
          <p:cNvGrpSpPr/>
          <p:nvPr/>
        </p:nvGrpSpPr>
        <p:grpSpPr>
          <a:xfrm>
            <a:off x="6959338" y="3298642"/>
            <a:ext cx="586116" cy="591663"/>
            <a:chOff x="0" y="0"/>
            <a:chExt cx="586115" cy="591661"/>
          </a:xfrm>
        </p:grpSpPr>
        <p:sp>
          <p:nvSpPr>
            <p:cNvPr id="310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11" name="2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315" name="3"/>
          <p:cNvGrpSpPr/>
          <p:nvPr/>
        </p:nvGrpSpPr>
        <p:grpSpPr>
          <a:xfrm>
            <a:off x="8894208" y="3344086"/>
            <a:ext cx="586115" cy="591663"/>
            <a:chOff x="0" y="0"/>
            <a:chExt cx="586114" cy="591661"/>
          </a:xfrm>
        </p:grpSpPr>
        <p:sp>
          <p:nvSpPr>
            <p:cNvPr id="313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14" name="3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318" name="6"/>
          <p:cNvGrpSpPr/>
          <p:nvPr/>
        </p:nvGrpSpPr>
        <p:grpSpPr>
          <a:xfrm>
            <a:off x="8390291" y="4210860"/>
            <a:ext cx="586115" cy="591663"/>
            <a:chOff x="0" y="0"/>
            <a:chExt cx="586114" cy="591661"/>
          </a:xfrm>
        </p:grpSpPr>
        <p:sp>
          <p:nvSpPr>
            <p:cNvPr id="316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17" name="6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321" name="10"/>
          <p:cNvGrpSpPr/>
          <p:nvPr/>
        </p:nvGrpSpPr>
        <p:grpSpPr>
          <a:xfrm>
            <a:off x="8894206" y="5146535"/>
            <a:ext cx="586117" cy="591663"/>
            <a:chOff x="0" y="0"/>
            <a:chExt cx="586115" cy="591661"/>
          </a:xfrm>
        </p:grpSpPr>
        <p:sp>
          <p:nvSpPr>
            <p:cNvPr id="319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20" name="10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sp>
        <p:nvSpPr>
          <p:cNvPr id="322" name="Line"/>
          <p:cNvSpPr/>
          <p:nvPr/>
        </p:nvSpPr>
        <p:spPr>
          <a:xfrm flipH="1">
            <a:off x="7487868" y="3089513"/>
            <a:ext cx="406999" cy="25683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323" name="Line"/>
          <p:cNvSpPr/>
          <p:nvPr/>
        </p:nvSpPr>
        <p:spPr>
          <a:xfrm>
            <a:off x="8489159" y="3088782"/>
            <a:ext cx="379199" cy="39166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324" name="Line"/>
          <p:cNvSpPr/>
          <p:nvPr/>
        </p:nvSpPr>
        <p:spPr>
          <a:xfrm flipH="1">
            <a:off x="8267235" y="4845570"/>
            <a:ext cx="301069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325" name="Line"/>
          <p:cNvSpPr/>
          <p:nvPr/>
        </p:nvSpPr>
        <p:spPr>
          <a:xfrm>
            <a:off x="8754986" y="4845570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328" name="4"/>
          <p:cNvGrpSpPr/>
          <p:nvPr/>
        </p:nvGrpSpPr>
        <p:grpSpPr>
          <a:xfrm>
            <a:off x="6483005" y="4208229"/>
            <a:ext cx="586115" cy="591661"/>
            <a:chOff x="0" y="0"/>
            <a:chExt cx="586114" cy="591660"/>
          </a:xfrm>
        </p:grpSpPr>
        <p:sp>
          <p:nvSpPr>
            <p:cNvPr id="326" name="Oval"/>
            <p:cNvSpPr/>
            <p:nvPr/>
          </p:nvSpPr>
          <p:spPr>
            <a:xfrm>
              <a:off x="-1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27" name="4"/>
            <p:cNvSpPr txBox="1"/>
            <p:nvPr/>
          </p:nvSpPr>
          <p:spPr>
            <a:xfrm>
              <a:off x="85833" y="68745"/>
              <a:ext cx="414448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331" name="5"/>
          <p:cNvGrpSpPr/>
          <p:nvPr/>
        </p:nvGrpSpPr>
        <p:grpSpPr>
          <a:xfrm>
            <a:off x="7400814" y="4208229"/>
            <a:ext cx="586117" cy="591661"/>
            <a:chOff x="0" y="0"/>
            <a:chExt cx="586115" cy="591660"/>
          </a:xfrm>
        </p:grpSpPr>
        <p:sp>
          <p:nvSpPr>
            <p:cNvPr id="329" name="Oval"/>
            <p:cNvSpPr/>
            <p:nvPr/>
          </p:nvSpPr>
          <p:spPr>
            <a:xfrm>
              <a:off x="0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30" name="5"/>
            <p:cNvSpPr txBox="1"/>
            <p:nvPr/>
          </p:nvSpPr>
          <p:spPr>
            <a:xfrm>
              <a:off x="85835" y="68745"/>
              <a:ext cx="414445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332" name="Line"/>
          <p:cNvSpPr/>
          <p:nvPr/>
        </p:nvSpPr>
        <p:spPr>
          <a:xfrm flipH="1">
            <a:off x="6818853" y="3882131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333" name="Line"/>
          <p:cNvSpPr/>
          <p:nvPr/>
        </p:nvSpPr>
        <p:spPr>
          <a:xfrm>
            <a:off x="7382853" y="3882131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336" name="8"/>
          <p:cNvGrpSpPr/>
          <p:nvPr/>
        </p:nvGrpSpPr>
        <p:grpSpPr>
          <a:xfrm>
            <a:off x="6024099" y="5146535"/>
            <a:ext cx="586115" cy="591663"/>
            <a:chOff x="0" y="0"/>
            <a:chExt cx="586114" cy="591661"/>
          </a:xfrm>
        </p:grpSpPr>
        <p:sp>
          <p:nvSpPr>
            <p:cNvPr id="334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35" name="8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339" name="9"/>
          <p:cNvGrpSpPr/>
          <p:nvPr/>
        </p:nvGrpSpPr>
        <p:grpSpPr>
          <a:xfrm>
            <a:off x="7931386" y="5146535"/>
            <a:ext cx="586117" cy="591663"/>
            <a:chOff x="0" y="0"/>
            <a:chExt cx="586115" cy="591661"/>
          </a:xfrm>
        </p:grpSpPr>
        <p:sp>
          <p:nvSpPr>
            <p:cNvPr id="337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38" name="9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340" name="Line"/>
          <p:cNvSpPr/>
          <p:nvPr/>
        </p:nvSpPr>
        <p:spPr>
          <a:xfrm flipH="1">
            <a:off x="6359947" y="4820438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341" name="Line"/>
          <p:cNvSpPr/>
          <p:nvPr/>
        </p:nvSpPr>
        <p:spPr>
          <a:xfrm flipH="1">
            <a:off x="8669122" y="3862260"/>
            <a:ext cx="301069" cy="31347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344" name="7"/>
          <p:cNvGrpSpPr/>
          <p:nvPr/>
        </p:nvGrpSpPr>
        <p:grpSpPr>
          <a:xfrm>
            <a:off x="9522413" y="4210860"/>
            <a:ext cx="586117" cy="591663"/>
            <a:chOff x="0" y="0"/>
            <a:chExt cx="586115" cy="591661"/>
          </a:xfrm>
        </p:grpSpPr>
        <p:sp>
          <p:nvSpPr>
            <p:cNvPr id="342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43" name="7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345" name="Line"/>
          <p:cNvSpPr/>
          <p:nvPr/>
        </p:nvSpPr>
        <p:spPr>
          <a:xfrm>
            <a:off x="9421284" y="3884762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348" name="Group"/>
          <p:cNvGrpSpPr/>
          <p:nvPr/>
        </p:nvGrpSpPr>
        <p:grpSpPr>
          <a:xfrm>
            <a:off x="6024099" y="5151402"/>
            <a:ext cx="586115" cy="591663"/>
            <a:chOff x="0" y="0"/>
            <a:chExt cx="586114" cy="591661"/>
          </a:xfrm>
        </p:grpSpPr>
        <p:sp>
          <p:nvSpPr>
            <p:cNvPr id="346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47" name="8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351" name="Group"/>
          <p:cNvGrpSpPr/>
          <p:nvPr/>
        </p:nvGrpSpPr>
        <p:grpSpPr>
          <a:xfrm>
            <a:off x="7934541" y="2593385"/>
            <a:ext cx="586117" cy="591663"/>
            <a:chOff x="0" y="0"/>
            <a:chExt cx="586115" cy="591661"/>
          </a:xfrm>
        </p:grpSpPr>
        <p:sp>
          <p:nvSpPr>
            <p:cNvPr id="349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50" name="1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354" name="Group"/>
          <p:cNvGrpSpPr/>
          <p:nvPr/>
        </p:nvGrpSpPr>
        <p:grpSpPr>
          <a:xfrm>
            <a:off x="6962492" y="3301274"/>
            <a:ext cx="586117" cy="591663"/>
            <a:chOff x="0" y="0"/>
            <a:chExt cx="586115" cy="591661"/>
          </a:xfrm>
        </p:grpSpPr>
        <p:sp>
          <p:nvSpPr>
            <p:cNvPr id="352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53" name="2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357" name="Group"/>
          <p:cNvGrpSpPr/>
          <p:nvPr/>
        </p:nvGrpSpPr>
        <p:grpSpPr>
          <a:xfrm>
            <a:off x="8894207" y="3333244"/>
            <a:ext cx="586115" cy="591663"/>
            <a:chOff x="0" y="0"/>
            <a:chExt cx="586114" cy="591661"/>
          </a:xfrm>
        </p:grpSpPr>
        <p:sp>
          <p:nvSpPr>
            <p:cNvPr id="355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56" name="3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360" name="Group"/>
          <p:cNvGrpSpPr/>
          <p:nvPr/>
        </p:nvGrpSpPr>
        <p:grpSpPr>
          <a:xfrm>
            <a:off x="8390291" y="4218120"/>
            <a:ext cx="586115" cy="591662"/>
            <a:chOff x="0" y="0"/>
            <a:chExt cx="586114" cy="591661"/>
          </a:xfrm>
        </p:grpSpPr>
        <p:sp>
          <p:nvSpPr>
            <p:cNvPr id="358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59" name="6"/>
            <p:cNvSpPr txBox="1"/>
            <p:nvPr/>
          </p:nvSpPr>
          <p:spPr>
            <a:xfrm>
              <a:off x="85834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363" name="Group"/>
          <p:cNvGrpSpPr/>
          <p:nvPr/>
        </p:nvGrpSpPr>
        <p:grpSpPr>
          <a:xfrm>
            <a:off x="6486159" y="4210861"/>
            <a:ext cx="586115" cy="591661"/>
            <a:chOff x="0" y="0"/>
            <a:chExt cx="586114" cy="591660"/>
          </a:xfrm>
        </p:grpSpPr>
        <p:sp>
          <p:nvSpPr>
            <p:cNvPr id="361" name="Oval"/>
            <p:cNvSpPr/>
            <p:nvPr/>
          </p:nvSpPr>
          <p:spPr>
            <a:xfrm>
              <a:off x="0" y="0"/>
              <a:ext cx="586115" cy="591661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62" name="4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366" name="Group"/>
          <p:cNvGrpSpPr/>
          <p:nvPr/>
        </p:nvGrpSpPr>
        <p:grpSpPr>
          <a:xfrm>
            <a:off x="7928534" y="2599875"/>
            <a:ext cx="586117" cy="591663"/>
            <a:chOff x="0" y="0"/>
            <a:chExt cx="586115" cy="591661"/>
          </a:xfrm>
        </p:grpSpPr>
        <p:sp>
          <p:nvSpPr>
            <p:cNvPr id="364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65" name="1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369" name="Group"/>
          <p:cNvGrpSpPr/>
          <p:nvPr/>
        </p:nvGrpSpPr>
        <p:grpSpPr>
          <a:xfrm>
            <a:off x="6946638" y="3305986"/>
            <a:ext cx="586116" cy="591663"/>
            <a:chOff x="0" y="0"/>
            <a:chExt cx="586115" cy="591661"/>
          </a:xfrm>
        </p:grpSpPr>
        <p:sp>
          <p:nvSpPr>
            <p:cNvPr id="367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68" name="2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372" name="Group"/>
          <p:cNvGrpSpPr/>
          <p:nvPr/>
        </p:nvGrpSpPr>
        <p:grpSpPr>
          <a:xfrm>
            <a:off x="8901841" y="3345944"/>
            <a:ext cx="586115" cy="591663"/>
            <a:chOff x="0" y="0"/>
            <a:chExt cx="586114" cy="591661"/>
          </a:xfrm>
        </p:grpSpPr>
        <p:sp>
          <p:nvSpPr>
            <p:cNvPr id="370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71" name="3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375" name="Group"/>
          <p:cNvGrpSpPr/>
          <p:nvPr/>
        </p:nvGrpSpPr>
        <p:grpSpPr>
          <a:xfrm>
            <a:off x="8397926" y="4218120"/>
            <a:ext cx="586115" cy="591662"/>
            <a:chOff x="0" y="0"/>
            <a:chExt cx="586114" cy="591661"/>
          </a:xfrm>
        </p:grpSpPr>
        <p:sp>
          <p:nvSpPr>
            <p:cNvPr id="373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74" name="6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378" name="Group"/>
          <p:cNvGrpSpPr/>
          <p:nvPr/>
        </p:nvGrpSpPr>
        <p:grpSpPr>
          <a:xfrm>
            <a:off x="8901841" y="5153795"/>
            <a:ext cx="586117" cy="591663"/>
            <a:chOff x="0" y="0"/>
            <a:chExt cx="586115" cy="591661"/>
          </a:xfrm>
        </p:grpSpPr>
        <p:sp>
          <p:nvSpPr>
            <p:cNvPr id="37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77" name="10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grpSp>
        <p:nvGrpSpPr>
          <p:cNvPr id="381" name="Group"/>
          <p:cNvGrpSpPr/>
          <p:nvPr/>
        </p:nvGrpSpPr>
        <p:grpSpPr>
          <a:xfrm>
            <a:off x="6470305" y="4212980"/>
            <a:ext cx="586115" cy="591661"/>
            <a:chOff x="0" y="0"/>
            <a:chExt cx="586114" cy="591660"/>
          </a:xfrm>
        </p:grpSpPr>
        <p:sp>
          <p:nvSpPr>
            <p:cNvPr id="379" name="Oval"/>
            <p:cNvSpPr/>
            <p:nvPr/>
          </p:nvSpPr>
          <p:spPr>
            <a:xfrm>
              <a:off x="0" y="0"/>
              <a:ext cx="586115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80" name="4"/>
            <p:cNvSpPr txBox="1"/>
            <p:nvPr/>
          </p:nvSpPr>
          <p:spPr>
            <a:xfrm>
              <a:off x="85833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384" name="Group"/>
          <p:cNvGrpSpPr/>
          <p:nvPr/>
        </p:nvGrpSpPr>
        <p:grpSpPr>
          <a:xfrm>
            <a:off x="7396168" y="4204197"/>
            <a:ext cx="586117" cy="591661"/>
            <a:chOff x="0" y="0"/>
            <a:chExt cx="586115" cy="591660"/>
          </a:xfrm>
        </p:grpSpPr>
        <p:sp>
          <p:nvSpPr>
            <p:cNvPr id="382" name="Oval"/>
            <p:cNvSpPr/>
            <p:nvPr/>
          </p:nvSpPr>
          <p:spPr>
            <a:xfrm>
              <a:off x="0" y="0"/>
              <a:ext cx="586116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83" name="5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grpSp>
        <p:nvGrpSpPr>
          <p:cNvPr id="387" name="Group"/>
          <p:cNvGrpSpPr/>
          <p:nvPr/>
        </p:nvGrpSpPr>
        <p:grpSpPr>
          <a:xfrm>
            <a:off x="7928534" y="5151134"/>
            <a:ext cx="586117" cy="591663"/>
            <a:chOff x="0" y="0"/>
            <a:chExt cx="586115" cy="591661"/>
          </a:xfrm>
        </p:grpSpPr>
        <p:sp>
          <p:nvSpPr>
            <p:cNvPr id="385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86" name="9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grpSp>
        <p:nvGrpSpPr>
          <p:cNvPr id="390" name="Group"/>
          <p:cNvGrpSpPr/>
          <p:nvPr/>
        </p:nvGrpSpPr>
        <p:grpSpPr>
          <a:xfrm>
            <a:off x="9530047" y="4218120"/>
            <a:ext cx="586117" cy="591662"/>
            <a:chOff x="0" y="0"/>
            <a:chExt cx="586115" cy="591661"/>
          </a:xfrm>
        </p:grpSpPr>
        <p:sp>
          <p:nvSpPr>
            <p:cNvPr id="388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389" name="7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391" name="8"/>
          <p:cNvSpPr txBox="1"/>
          <p:nvPr/>
        </p:nvSpPr>
        <p:spPr>
          <a:xfrm>
            <a:off x="5906677" y="5855554"/>
            <a:ext cx="456344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8</a:t>
            </a:r>
          </a:p>
        </p:txBody>
      </p:sp>
      <p:sp>
        <p:nvSpPr>
          <p:cNvPr id="392" name="4"/>
          <p:cNvSpPr txBox="1"/>
          <p:nvPr/>
        </p:nvSpPr>
        <p:spPr>
          <a:xfrm>
            <a:off x="6400867" y="5855554"/>
            <a:ext cx="496228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4</a:t>
            </a:r>
          </a:p>
        </p:txBody>
      </p:sp>
      <p:sp>
        <p:nvSpPr>
          <p:cNvPr id="393" name="5"/>
          <p:cNvSpPr txBox="1"/>
          <p:nvPr/>
        </p:nvSpPr>
        <p:spPr>
          <a:xfrm>
            <a:off x="7312621" y="5855554"/>
            <a:ext cx="399422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5</a:t>
            </a:r>
          </a:p>
        </p:txBody>
      </p:sp>
      <p:sp>
        <p:nvSpPr>
          <p:cNvPr id="394" name="2"/>
          <p:cNvSpPr txBox="1"/>
          <p:nvPr/>
        </p:nvSpPr>
        <p:spPr>
          <a:xfrm>
            <a:off x="6945113" y="5855554"/>
            <a:ext cx="372316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2</a:t>
            </a:r>
          </a:p>
        </p:txBody>
      </p:sp>
      <p:sp>
        <p:nvSpPr>
          <p:cNvPr id="395" name="1"/>
          <p:cNvSpPr txBox="1"/>
          <p:nvPr/>
        </p:nvSpPr>
        <p:spPr>
          <a:xfrm>
            <a:off x="7796021" y="5855554"/>
            <a:ext cx="387031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</a:t>
            </a:r>
          </a:p>
        </p:txBody>
      </p:sp>
      <p:sp>
        <p:nvSpPr>
          <p:cNvPr id="396" name="9"/>
          <p:cNvSpPr txBox="1"/>
          <p:nvPr/>
        </p:nvSpPr>
        <p:spPr>
          <a:xfrm>
            <a:off x="8232918" y="5855554"/>
            <a:ext cx="386644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9</a:t>
            </a:r>
          </a:p>
        </p:txBody>
      </p:sp>
      <p:sp>
        <p:nvSpPr>
          <p:cNvPr id="397" name="10"/>
          <p:cNvSpPr txBox="1"/>
          <p:nvPr/>
        </p:nvSpPr>
        <p:spPr>
          <a:xfrm>
            <a:off x="9124953" y="5855554"/>
            <a:ext cx="628271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10</a:t>
            </a:r>
          </a:p>
        </p:txBody>
      </p:sp>
      <p:sp>
        <p:nvSpPr>
          <p:cNvPr id="398" name="6"/>
          <p:cNvSpPr txBox="1"/>
          <p:nvPr/>
        </p:nvSpPr>
        <p:spPr>
          <a:xfrm>
            <a:off x="8661644" y="5855554"/>
            <a:ext cx="408716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6</a:t>
            </a:r>
          </a:p>
        </p:txBody>
      </p:sp>
      <p:sp>
        <p:nvSpPr>
          <p:cNvPr id="399" name="3"/>
          <p:cNvSpPr txBox="1"/>
          <p:nvPr/>
        </p:nvSpPr>
        <p:spPr>
          <a:xfrm>
            <a:off x="9790429" y="5855554"/>
            <a:ext cx="416073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3</a:t>
            </a:r>
          </a:p>
        </p:txBody>
      </p:sp>
      <p:sp>
        <p:nvSpPr>
          <p:cNvPr id="400" name="7"/>
          <p:cNvSpPr txBox="1"/>
          <p:nvPr/>
        </p:nvSpPr>
        <p:spPr>
          <a:xfrm>
            <a:off x="10242250" y="5855554"/>
            <a:ext cx="383159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7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" grpId="0" animBg="1" advAuto="0"/>
      <p:bldP spid="351" grpId="0" animBg="1" advAuto="0"/>
      <p:bldP spid="354" grpId="0" animBg="1" advAuto="0"/>
      <p:bldP spid="357" grpId="0" animBg="1" advAuto="0"/>
      <p:bldP spid="360" grpId="0" animBg="1" advAuto="0"/>
      <p:bldP spid="363" grpId="0" animBg="1" advAuto="0"/>
      <p:bldP spid="366" grpId="0" animBg="1" advAuto="0"/>
      <p:bldP spid="369" grpId="0" animBg="1" advAuto="0"/>
      <p:bldP spid="372" grpId="0" animBg="1" advAuto="0"/>
      <p:bldP spid="375" grpId="0" animBg="1" advAuto="0"/>
      <p:bldP spid="378" grpId="0" animBg="1" advAuto="0"/>
      <p:bldP spid="381" grpId="0" animBg="1" advAuto="0"/>
      <p:bldP spid="384" grpId="0" animBg="1" advAuto="0"/>
      <p:bldP spid="387" grpId="0" animBg="1" advAuto="0"/>
      <p:bldP spid="390" grpId="0" animBg="1" advAuto="0"/>
      <p:bldP spid="391" grpId="0" animBg="1" advAuto="0"/>
      <p:bldP spid="392" grpId="0" animBg="1" advAuto="0"/>
      <p:bldP spid="393" grpId="0" animBg="1" advAuto="0"/>
      <p:bldP spid="394" grpId="0" animBg="1" advAuto="0"/>
      <p:bldP spid="395" grpId="0" animBg="1" advAuto="0"/>
      <p:bldP spid="396" grpId="0" animBg="1" advAuto="0"/>
      <p:bldP spid="397" grpId="0" animBg="1" advAuto="0"/>
      <p:bldP spid="398" grpId="0" animBg="1" advAuto="0"/>
      <p:bldP spid="399" grpId="0" animBg="1" advAuto="0"/>
      <p:bldP spid="400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Intro to Graphs"/>
          <p:cNvSpPr txBox="1"/>
          <p:nvPr/>
        </p:nvSpPr>
        <p:spPr>
          <a:xfrm>
            <a:off x="907432" y="861425"/>
            <a:ext cx="11189936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Pre-Order Traversal</a:t>
            </a:r>
          </a:p>
        </p:txBody>
      </p:sp>
      <p:grpSp>
        <p:nvGrpSpPr>
          <p:cNvPr id="405" name="1"/>
          <p:cNvGrpSpPr/>
          <p:nvPr/>
        </p:nvGrpSpPr>
        <p:grpSpPr>
          <a:xfrm>
            <a:off x="7931386" y="2590753"/>
            <a:ext cx="586117" cy="591663"/>
            <a:chOff x="0" y="0"/>
            <a:chExt cx="586115" cy="591661"/>
          </a:xfrm>
        </p:grpSpPr>
        <p:sp>
          <p:nvSpPr>
            <p:cNvPr id="403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04" name="1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408" name="2"/>
          <p:cNvGrpSpPr/>
          <p:nvPr/>
        </p:nvGrpSpPr>
        <p:grpSpPr>
          <a:xfrm>
            <a:off x="6959338" y="3298642"/>
            <a:ext cx="586116" cy="591663"/>
            <a:chOff x="0" y="0"/>
            <a:chExt cx="586115" cy="591661"/>
          </a:xfrm>
        </p:grpSpPr>
        <p:sp>
          <p:nvSpPr>
            <p:cNvPr id="40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07" name="2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411" name="3"/>
          <p:cNvGrpSpPr/>
          <p:nvPr/>
        </p:nvGrpSpPr>
        <p:grpSpPr>
          <a:xfrm>
            <a:off x="8894208" y="3344086"/>
            <a:ext cx="586115" cy="591663"/>
            <a:chOff x="0" y="0"/>
            <a:chExt cx="586114" cy="591661"/>
          </a:xfrm>
        </p:grpSpPr>
        <p:sp>
          <p:nvSpPr>
            <p:cNvPr id="409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10" name="3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414" name="6"/>
          <p:cNvGrpSpPr/>
          <p:nvPr/>
        </p:nvGrpSpPr>
        <p:grpSpPr>
          <a:xfrm>
            <a:off x="8390291" y="4210860"/>
            <a:ext cx="586115" cy="591663"/>
            <a:chOff x="0" y="0"/>
            <a:chExt cx="586114" cy="591661"/>
          </a:xfrm>
        </p:grpSpPr>
        <p:sp>
          <p:nvSpPr>
            <p:cNvPr id="412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13" name="6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417" name="10"/>
          <p:cNvGrpSpPr/>
          <p:nvPr/>
        </p:nvGrpSpPr>
        <p:grpSpPr>
          <a:xfrm>
            <a:off x="8894206" y="5146535"/>
            <a:ext cx="586117" cy="591663"/>
            <a:chOff x="0" y="0"/>
            <a:chExt cx="586115" cy="591661"/>
          </a:xfrm>
        </p:grpSpPr>
        <p:sp>
          <p:nvSpPr>
            <p:cNvPr id="415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16" name="10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sp>
        <p:nvSpPr>
          <p:cNvPr id="418" name="Line"/>
          <p:cNvSpPr/>
          <p:nvPr/>
        </p:nvSpPr>
        <p:spPr>
          <a:xfrm flipH="1">
            <a:off x="7487868" y="3089513"/>
            <a:ext cx="406999" cy="25683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419" name="Line"/>
          <p:cNvSpPr/>
          <p:nvPr/>
        </p:nvSpPr>
        <p:spPr>
          <a:xfrm>
            <a:off x="8489159" y="3088782"/>
            <a:ext cx="379199" cy="39166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420" name="Line"/>
          <p:cNvSpPr/>
          <p:nvPr/>
        </p:nvSpPr>
        <p:spPr>
          <a:xfrm flipH="1">
            <a:off x="8267235" y="4845570"/>
            <a:ext cx="301069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421" name="Line"/>
          <p:cNvSpPr/>
          <p:nvPr/>
        </p:nvSpPr>
        <p:spPr>
          <a:xfrm>
            <a:off x="8754986" y="4845570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424" name="4"/>
          <p:cNvGrpSpPr/>
          <p:nvPr/>
        </p:nvGrpSpPr>
        <p:grpSpPr>
          <a:xfrm>
            <a:off x="6483005" y="4208229"/>
            <a:ext cx="586115" cy="591661"/>
            <a:chOff x="0" y="0"/>
            <a:chExt cx="586114" cy="591660"/>
          </a:xfrm>
        </p:grpSpPr>
        <p:sp>
          <p:nvSpPr>
            <p:cNvPr id="422" name="Oval"/>
            <p:cNvSpPr/>
            <p:nvPr/>
          </p:nvSpPr>
          <p:spPr>
            <a:xfrm>
              <a:off x="-1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23" name="4"/>
            <p:cNvSpPr txBox="1"/>
            <p:nvPr/>
          </p:nvSpPr>
          <p:spPr>
            <a:xfrm>
              <a:off x="85833" y="68745"/>
              <a:ext cx="414448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427" name="5"/>
          <p:cNvGrpSpPr/>
          <p:nvPr/>
        </p:nvGrpSpPr>
        <p:grpSpPr>
          <a:xfrm>
            <a:off x="7400814" y="4208229"/>
            <a:ext cx="586117" cy="591661"/>
            <a:chOff x="0" y="0"/>
            <a:chExt cx="586115" cy="591660"/>
          </a:xfrm>
        </p:grpSpPr>
        <p:sp>
          <p:nvSpPr>
            <p:cNvPr id="425" name="Oval"/>
            <p:cNvSpPr/>
            <p:nvPr/>
          </p:nvSpPr>
          <p:spPr>
            <a:xfrm>
              <a:off x="0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26" name="5"/>
            <p:cNvSpPr txBox="1"/>
            <p:nvPr/>
          </p:nvSpPr>
          <p:spPr>
            <a:xfrm>
              <a:off x="85835" y="68745"/>
              <a:ext cx="414445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428" name="Line"/>
          <p:cNvSpPr/>
          <p:nvPr/>
        </p:nvSpPr>
        <p:spPr>
          <a:xfrm flipH="1">
            <a:off x="6818853" y="3882131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429" name="Line"/>
          <p:cNvSpPr/>
          <p:nvPr/>
        </p:nvSpPr>
        <p:spPr>
          <a:xfrm>
            <a:off x="7382853" y="3882131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432" name="8"/>
          <p:cNvGrpSpPr/>
          <p:nvPr/>
        </p:nvGrpSpPr>
        <p:grpSpPr>
          <a:xfrm>
            <a:off x="6024099" y="5146535"/>
            <a:ext cx="586115" cy="591663"/>
            <a:chOff x="0" y="0"/>
            <a:chExt cx="586114" cy="591661"/>
          </a:xfrm>
        </p:grpSpPr>
        <p:sp>
          <p:nvSpPr>
            <p:cNvPr id="430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31" name="8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435" name="9"/>
          <p:cNvGrpSpPr/>
          <p:nvPr/>
        </p:nvGrpSpPr>
        <p:grpSpPr>
          <a:xfrm>
            <a:off x="7931386" y="5146535"/>
            <a:ext cx="586117" cy="591663"/>
            <a:chOff x="0" y="0"/>
            <a:chExt cx="586115" cy="591661"/>
          </a:xfrm>
        </p:grpSpPr>
        <p:sp>
          <p:nvSpPr>
            <p:cNvPr id="433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34" name="9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436" name="Line"/>
          <p:cNvSpPr/>
          <p:nvPr/>
        </p:nvSpPr>
        <p:spPr>
          <a:xfrm flipH="1">
            <a:off x="6359947" y="4820438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437" name="Line"/>
          <p:cNvSpPr/>
          <p:nvPr/>
        </p:nvSpPr>
        <p:spPr>
          <a:xfrm flipH="1">
            <a:off x="8669122" y="3862260"/>
            <a:ext cx="301069" cy="31347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440" name="7"/>
          <p:cNvGrpSpPr/>
          <p:nvPr/>
        </p:nvGrpSpPr>
        <p:grpSpPr>
          <a:xfrm>
            <a:off x="9522413" y="4210860"/>
            <a:ext cx="586117" cy="591663"/>
            <a:chOff x="0" y="0"/>
            <a:chExt cx="586115" cy="591661"/>
          </a:xfrm>
        </p:grpSpPr>
        <p:sp>
          <p:nvSpPr>
            <p:cNvPr id="438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39" name="7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441" name="Line"/>
          <p:cNvSpPr/>
          <p:nvPr/>
        </p:nvSpPr>
        <p:spPr>
          <a:xfrm>
            <a:off x="9421284" y="3884762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444" name="Group"/>
          <p:cNvGrpSpPr/>
          <p:nvPr/>
        </p:nvGrpSpPr>
        <p:grpSpPr>
          <a:xfrm>
            <a:off x="7934128" y="2590753"/>
            <a:ext cx="586117" cy="591663"/>
            <a:chOff x="0" y="0"/>
            <a:chExt cx="586115" cy="591661"/>
          </a:xfrm>
        </p:grpSpPr>
        <p:sp>
          <p:nvSpPr>
            <p:cNvPr id="442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43" name="1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447" name="Group"/>
          <p:cNvGrpSpPr/>
          <p:nvPr/>
        </p:nvGrpSpPr>
        <p:grpSpPr>
          <a:xfrm>
            <a:off x="6962079" y="3298642"/>
            <a:ext cx="586117" cy="591663"/>
            <a:chOff x="0" y="0"/>
            <a:chExt cx="586115" cy="591661"/>
          </a:xfrm>
        </p:grpSpPr>
        <p:sp>
          <p:nvSpPr>
            <p:cNvPr id="445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46" name="2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450" name="Group"/>
          <p:cNvGrpSpPr/>
          <p:nvPr/>
        </p:nvGrpSpPr>
        <p:grpSpPr>
          <a:xfrm>
            <a:off x="8896949" y="3338684"/>
            <a:ext cx="586115" cy="591663"/>
            <a:chOff x="0" y="0"/>
            <a:chExt cx="586114" cy="591661"/>
          </a:xfrm>
        </p:grpSpPr>
        <p:sp>
          <p:nvSpPr>
            <p:cNvPr id="448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49" name="3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453" name="Group"/>
          <p:cNvGrpSpPr/>
          <p:nvPr/>
        </p:nvGrpSpPr>
        <p:grpSpPr>
          <a:xfrm>
            <a:off x="8393033" y="4210860"/>
            <a:ext cx="586115" cy="591662"/>
            <a:chOff x="0" y="0"/>
            <a:chExt cx="586114" cy="591661"/>
          </a:xfrm>
        </p:grpSpPr>
        <p:sp>
          <p:nvSpPr>
            <p:cNvPr id="451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52" name="6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456" name="Group"/>
          <p:cNvGrpSpPr/>
          <p:nvPr/>
        </p:nvGrpSpPr>
        <p:grpSpPr>
          <a:xfrm>
            <a:off x="8896948" y="5146535"/>
            <a:ext cx="586117" cy="591663"/>
            <a:chOff x="0" y="0"/>
            <a:chExt cx="586115" cy="591661"/>
          </a:xfrm>
        </p:grpSpPr>
        <p:sp>
          <p:nvSpPr>
            <p:cNvPr id="454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55" name="10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grpSp>
        <p:nvGrpSpPr>
          <p:cNvPr id="459" name="Group"/>
          <p:cNvGrpSpPr/>
          <p:nvPr/>
        </p:nvGrpSpPr>
        <p:grpSpPr>
          <a:xfrm>
            <a:off x="6485746" y="4208229"/>
            <a:ext cx="586115" cy="591661"/>
            <a:chOff x="0" y="0"/>
            <a:chExt cx="586114" cy="591660"/>
          </a:xfrm>
        </p:grpSpPr>
        <p:sp>
          <p:nvSpPr>
            <p:cNvPr id="457" name="Oval"/>
            <p:cNvSpPr/>
            <p:nvPr/>
          </p:nvSpPr>
          <p:spPr>
            <a:xfrm>
              <a:off x="0" y="0"/>
              <a:ext cx="586115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58" name="4"/>
            <p:cNvSpPr txBox="1"/>
            <p:nvPr/>
          </p:nvSpPr>
          <p:spPr>
            <a:xfrm>
              <a:off x="85833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462" name="Group"/>
          <p:cNvGrpSpPr/>
          <p:nvPr/>
        </p:nvGrpSpPr>
        <p:grpSpPr>
          <a:xfrm>
            <a:off x="7403555" y="4208229"/>
            <a:ext cx="586117" cy="591661"/>
            <a:chOff x="0" y="0"/>
            <a:chExt cx="586115" cy="591660"/>
          </a:xfrm>
        </p:grpSpPr>
        <p:sp>
          <p:nvSpPr>
            <p:cNvPr id="460" name="Oval"/>
            <p:cNvSpPr/>
            <p:nvPr/>
          </p:nvSpPr>
          <p:spPr>
            <a:xfrm>
              <a:off x="0" y="0"/>
              <a:ext cx="586116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61" name="5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grpSp>
        <p:nvGrpSpPr>
          <p:cNvPr id="465" name="Group"/>
          <p:cNvGrpSpPr/>
          <p:nvPr/>
        </p:nvGrpSpPr>
        <p:grpSpPr>
          <a:xfrm>
            <a:off x="6026841" y="5146535"/>
            <a:ext cx="586115" cy="591663"/>
            <a:chOff x="0" y="0"/>
            <a:chExt cx="586114" cy="591661"/>
          </a:xfrm>
        </p:grpSpPr>
        <p:sp>
          <p:nvSpPr>
            <p:cNvPr id="463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64" name="8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468" name="Group"/>
          <p:cNvGrpSpPr/>
          <p:nvPr/>
        </p:nvGrpSpPr>
        <p:grpSpPr>
          <a:xfrm>
            <a:off x="7934128" y="5146535"/>
            <a:ext cx="586117" cy="591663"/>
            <a:chOff x="0" y="0"/>
            <a:chExt cx="586115" cy="591661"/>
          </a:xfrm>
        </p:grpSpPr>
        <p:sp>
          <p:nvSpPr>
            <p:cNvPr id="46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67" name="9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grpSp>
        <p:nvGrpSpPr>
          <p:cNvPr id="471" name="Group"/>
          <p:cNvGrpSpPr/>
          <p:nvPr/>
        </p:nvGrpSpPr>
        <p:grpSpPr>
          <a:xfrm>
            <a:off x="9525155" y="4210860"/>
            <a:ext cx="586116" cy="591662"/>
            <a:chOff x="0" y="0"/>
            <a:chExt cx="586115" cy="591661"/>
          </a:xfrm>
        </p:grpSpPr>
        <p:sp>
          <p:nvSpPr>
            <p:cNvPr id="469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70" name="7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472" name="ORDER: Number of vertices in the graph.…"/>
          <p:cNvSpPr txBox="1"/>
          <p:nvPr/>
        </p:nvSpPr>
        <p:spPr>
          <a:xfrm>
            <a:off x="906485" y="2474066"/>
            <a:ext cx="2434444" cy="2036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PRE-ORDER:</a:t>
            </a:r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</p:txBody>
      </p:sp>
      <p:sp>
        <p:nvSpPr>
          <p:cNvPr id="473" name="DFS…"/>
          <p:cNvSpPr txBox="1"/>
          <p:nvPr/>
        </p:nvSpPr>
        <p:spPr>
          <a:xfrm>
            <a:off x="3366674" y="2617493"/>
            <a:ext cx="1918908" cy="1401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DFS</a:t>
            </a:r>
          </a:p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 - NODE</a:t>
            </a:r>
          </a:p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 - LEFT</a:t>
            </a:r>
          </a:p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 - RIGHT</a:t>
            </a:r>
          </a:p>
        </p:txBody>
      </p:sp>
      <p:sp>
        <p:nvSpPr>
          <p:cNvPr id="474" name="8"/>
          <p:cNvSpPr txBox="1"/>
          <p:nvPr/>
        </p:nvSpPr>
        <p:spPr>
          <a:xfrm>
            <a:off x="7409336" y="6082211"/>
            <a:ext cx="456344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8</a:t>
            </a:r>
          </a:p>
        </p:txBody>
      </p:sp>
      <p:sp>
        <p:nvSpPr>
          <p:cNvPr id="475" name="4"/>
          <p:cNvSpPr txBox="1"/>
          <p:nvPr/>
        </p:nvSpPr>
        <p:spPr>
          <a:xfrm>
            <a:off x="6894656" y="6082211"/>
            <a:ext cx="496228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4</a:t>
            </a:r>
          </a:p>
        </p:txBody>
      </p:sp>
      <p:sp>
        <p:nvSpPr>
          <p:cNvPr id="476" name="5"/>
          <p:cNvSpPr txBox="1"/>
          <p:nvPr/>
        </p:nvSpPr>
        <p:spPr>
          <a:xfrm>
            <a:off x="7885607" y="6082211"/>
            <a:ext cx="399422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5</a:t>
            </a:r>
          </a:p>
        </p:txBody>
      </p:sp>
      <p:sp>
        <p:nvSpPr>
          <p:cNvPr id="477" name="2"/>
          <p:cNvSpPr txBox="1"/>
          <p:nvPr/>
        </p:nvSpPr>
        <p:spPr>
          <a:xfrm>
            <a:off x="6497706" y="6082211"/>
            <a:ext cx="372317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2</a:t>
            </a:r>
          </a:p>
        </p:txBody>
      </p:sp>
      <p:sp>
        <p:nvSpPr>
          <p:cNvPr id="478" name="1"/>
          <p:cNvSpPr txBox="1"/>
          <p:nvPr/>
        </p:nvSpPr>
        <p:spPr>
          <a:xfrm>
            <a:off x="6110136" y="6082211"/>
            <a:ext cx="387031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</a:t>
            </a:r>
          </a:p>
        </p:txBody>
      </p:sp>
      <p:sp>
        <p:nvSpPr>
          <p:cNvPr id="479" name="9"/>
          <p:cNvSpPr txBox="1"/>
          <p:nvPr/>
        </p:nvSpPr>
        <p:spPr>
          <a:xfrm>
            <a:off x="9179932" y="6082211"/>
            <a:ext cx="386644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9</a:t>
            </a:r>
          </a:p>
        </p:txBody>
      </p:sp>
      <p:sp>
        <p:nvSpPr>
          <p:cNvPr id="480" name="10"/>
          <p:cNvSpPr txBox="1"/>
          <p:nvPr/>
        </p:nvSpPr>
        <p:spPr>
          <a:xfrm>
            <a:off x="9644855" y="6082211"/>
            <a:ext cx="628271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10</a:t>
            </a:r>
          </a:p>
        </p:txBody>
      </p:sp>
      <p:sp>
        <p:nvSpPr>
          <p:cNvPr id="481" name="6"/>
          <p:cNvSpPr txBox="1"/>
          <p:nvPr/>
        </p:nvSpPr>
        <p:spPr>
          <a:xfrm>
            <a:off x="8760584" y="6082211"/>
            <a:ext cx="408716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6</a:t>
            </a:r>
          </a:p>
        </p:txBody>
      </p:sp>
      <p:sp>
        <p:nvSpPr>
          <p:cNvPr id="482" name="3"/>
          <p:cNvSpPr txBox="1"/>
          <p:nvPr/>
        </p:nvSpPr>
        <p:spPr>
          <a:xfrm>
            <a:off x="8314770" y="6082211"/>
            <a:ext cx="416073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3</a:t>
            </a:r>
          </a:p>
        </p:txBody>
      </p:sp>
      <p:sp>
        <p:nvSpPr>
          <p:cNvPr id="483" name="7"/>
          <p:cNvSpPr txBox="1"/>
          <p:nvPr/>
        </p:nvSpPr>
        <p:spPr>
          <a:xfrm>
            <a:off x="10351405" y="6082211"/>
            <a:ext cx="383159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7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4" grpId="0" animBg="1" advAuto="0"/>
      <p:bldP spid="447" grpId="0" animBg="1" advAuto="0"/>
      <p:bldP spid="450" grpId="0" animBg="1" advAuto="0"/>
      <p:bldP spid="453" grpId="0" animBg="1" advAuto="0"/>
      <p:bldP spid="456" grpId="0" animBg="1" advAuto="0"/>
      <p:bldP spid="459" grpId="0" animBg="1" advAuto="0"/>
      <p:bldP spid="462" grpId="0" animBg="1" advAuto="0"/>
      <p:bldP spid="465" grpId="0" animBg="1" advAuto="0"/>
      <p:bldP spid="468" grpId="0" animBg="1" advAuto="0"/>
      <p:bldP spid="471" grpId="0" animBg="1" advAuto="0"/>
      <p:bldP spid="474" grpId="0" animBg="1" advAuto="0"/>
      <p:bldP spid="475" grpId="0" animBg="1" advAuto="0"/>
      <p:bldP spid="476" grpId="0" animBg="1" advAuto="0"/>
      <p:bldP spid="477" grpId="0" animBg="1" advAuto="0"/>
      <p:bldP spid="478" grpId="0" animBg="1" advAuto="0"/>
      <p:bldP spid="479" grpId="0" animBg="1" advAuto="0"/>
      <p:bldP spid="480" grpId="0" animBg="1" advAuto="0"/>
      <p:bldP spid="481" grpId="0" animBg="1" advAuto="0"/>
      <p:bldP spid="482" grpId="0" animBg="1" advAuto="0"/>
      <p:bldP spid="483" grpId="0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Intro to Graphs"/>
          <p:cNvSpPr txBox="1"/>
          <p:nvPr/>
        </p:nvSpPr>
        <p:spPr>
          <a:xfrm>
            <a:off x="907432" y="861425"/>
            <a:ext cx="11189936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Post-Order Traversal</a:t>
            </a:r>
          </a:p>
        </p:txBody>
      </p:sp>
      <p:grpSp>
        <p:nvGrpSpPr>
          <p:cNvPr id="488" name="1"/>
          <p:cNvGrpSpPr/>
          <p:nvPr/>
        </p:nvGrpSpPr>
        <p:grpSpPr>
          <a:xfrm>
            <a:off x="7931386" y="2590753"/>
            <a:ext cx="586117" cy="591663"/>
            <a:chOff x="0" y="0"/>
            <a:chExt cx="586115" cy="591661"/>
          </a:xfrm>
        </p:grpSpPr>
        <p:sp>
          <p:nvSpPr>
            <p:cNvPr id="48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87" name="1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491" name="2"/>
          <p:cNvGrpSpPr/>
          <p:nvPr/>
        </p:nvGrpSpPr>
        <p:grpSpPr>
          <a:xfrm>
            <a:off x="6959338" y="3298642"/>
            <a:ext cx="586116" cy="591663"/>
            <a:chOff x="0" y="0"/>
            <a:chExt cx="586115" cy="591661"/>
          </a:xfrm>
        </p:grpSpPr>
        <p:sp>
          <p:nvSpPr>
            <p:cNvPr id="489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90" name="2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494" name="3"/>
          <p:cNvGrpSpPr/>
          <p:nvPr/>
        </p:nvGrpSpPr>
        <p:grpSpPr>
          <a:xfrm>
            <a:off x="8894208" y="3344086"/>
            <a:ext cx="586115" cy="591663"/>
            <a:chOff x="0" y="0"/>
            <a:chExt cx="586114" cy="591661"/>
          </a:xfrm>
        </p:grpSpPr>
        <p:sp>
          <p:nvSpPr>
            <p:cNvPr id="492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93" name="3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497" name="6"/>
          <p:cNvGrpSpPr/>
          <p:nvPr/>
        </p:nvGrpSpPr>
        <p:grpSpPr>
          <a:xfrm>
            <a:off x="8390291" y="4210860"/>
            <a:ext cx="586115" cy="591663"/>
            <a:chOff x="0" y="0"/>
            <a:chExt cx="586114" cy="591661"/>
          </a:xfrm>
        </p:grpSpPr>
        <p:sp>
          <p:nvSpPr>
            <p:cNvPr id="495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96" name="6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500" name="10"/>
          <p:cNvGrpSpPr/>
          <p:nvPr/>
        </p:nvGrpSpPr>
        <p:grpSpPr>
          <a:xfrm>
            <a:off x="8894206" y="5146535"/>
            <a:ext cx="586117" cy="591663"/>
            <a:chOff x="0" y="0"/>
            <a:chExt cx="586115" cy="591661"/>
          </a:xfrm>
        </p:grpSpPr>
        <p:sp>
          <p:nvSpPr>
            <p:cNvPr id="498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499" name="10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sp>
        <p:nvSpPr>
          <p:cNvPr id="501" name="Line"/>
          <p:cNvSpPr/>
          <p:nvPr/>
        </p:nvSpPr>
        <p:spPr>
          <a:xfrm flipH="1">
            <a:off x="7487868" y="3089513"/>
            <a:ext cx="406999" cy="25683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502" name="Line"/>
          <p:cNvSpPr/>
          <p:nvPr/>
        </p:nvSpPr>
        <p:spPr>
          <a:xfrm>
            <a:off x="8489159" y="3088782"/>
            <a:ext cx="379199" cy="39166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503" name="Line"/>
          <p:cNvSpPr/>
          <p:nvPr/>
        </p:nvSpPr>
        <p:spPr>
          <a:xfrm flipH="1">
            <a:off x="8267235" y="4845570"/>
            <a:ext cx="301069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504" name="Line"/>
          <p:cNvSpPr/>
          <p:nvPr/>
        </p:nvSpPr>
        <p:spPr>
          <a:xfrm>
            <a:off x="8754986" y="4845570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507" name="4"/>
          <p:cNvGrpSpPr/>
          <p:nvPr/>
        </p:nvGrpSpPr>
        <p:grpSpPr>
          <a:xfrm>
            <a:off x="6483005" y="4208229"/>
            <a:ext cx="586115" cy="591661"/>
            <a:chOff x="0" y="0"/>
            <a:chExt cx="586114" cy="591660"/>
          </a:xfrm>
        </p:grpSpPr>
        <p:sp>
          <p:nvSpPr>
            <p:cNvPr id="505" name="Oval"/>
            <p:cNvSpPr/>
            <p:nvPr/>
          </p:nvSpPr>
          <p:spPr>
            <a:xfrm>
              <a:off x="-1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06" name="4"/>
            <p:cNvSpPr txBox="1"/>
            <p:nvPr/>
          </p:nvSpPr>
          <p:spPr>
            <a:xfrm>
              <a:off x="85833" y="68745"/>
              <a:ext cx="414448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510" name="5"/>
          <p:cNvGrpSpPr/>
          <p:nvPr/>
        </p:nvGrpSpPr>
        <p:grpSpPr>
          <a:xfrm>
            <a:off x="7400814" y="4208229"/>
            <a:ext cx="586117" cy="591661"/>
            <a:chOff x="0" y="0"/>
            <a:chExt cx="586115" cy="591660"/>
          </a:xfrm>
        </p:grpSpPr>
        <p:sp>
          <p:nvSpPr>
            <p:cNvPr id="508" name="Oval"/>
            <p:cNvSpPr/>
            <p:nvPr/>
          </p:nvSpPr>
          <p:spPr>
            <a:xfrm>
              <a:off x="0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09" name="5"/>
            <p:cNvSpPr txBox="1"/>
            <p:nvPr/>
          </p:nvSpPr>
          <p:spPr>
            <a:xfrm>
              <a:off x="85835" y="68745"/>
              <a:ext cx="414445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511" name="Line"/>
          <p:cNvSpPr/>
          <p:nvPr/>
        </p:nvSpPr>
        <p:spPr>
          <a:xfrm flipH="1">
            <a:off x="6818853" y="3882131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512" name="Line"/>
          <p:cNvSpPr/>
          <p:nvPr/>
        </p:nvSpPr>
        <p:spPr>
          <a:xfrm>
            <a:off x="7382853" y="3882131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515" name="8"/>
          <p:cNvGrpSpPr/>
          <p:nvPr/>
        </p:nvGrpSpPr>
        <p:grpSpPr>
          <a:xfrm>
            <a:off x="6024099" y="5146535"/>
            <a:ext cx="586115" cy="591663"/>
            <a:chOff x="0" y="0"/>
            <a:chExt cx="586114" cy="591661"/>
          </a:xfrm>
        </p:grpSpPr>
        <p:sp>
          <p:nvSpPr>
            <p:cNvPr id="513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14" name="8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518" name="9"/>
          <p:cNvGrpSpPr/>
          <p:nvPr/>
        </p:nvGrpSpPr>
        <p:grpSpPr>
          <a:xfrm>
            <a:off x="7931386" y="5146535"/>
            <a:ext cx="586117" cy="591663"/>
            <a:chOff x="0" y="0"/>
            <a:chExt cx="586115" cy="591661"/>
          </a:xfrm>
        </p:grpSpPr>
        <p:sp>
          <p:nvSpPr>
            <p:cNvPr id="51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17" name="9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519" name="Line"/>
          <p:cNvSpPr/>
          <p:nvPr/>
        </p:nvSpPr>
        <p:spPr>
          <a:xfrm flipH="1">
            <a:off x="6359947" y="4820438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520" name="Line"/>
          <p:cNvSpPr/>
          <p:nvPr/>
        </p:nvSpPr>
        <p:spPr>
          <a:xfrm flipH="1">
            <a:off x="8669122" y="3862260"/>
            <a:ext cx="301069" cy="31347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523" name="7"/>
          <p:cNvGrpSpPr/>
          <p:nvPr/>
        </p:nvGrpSpPr>
        <p:grpSpPr>
          <a:xfrm>
            <a:off x="9522413" y="4210860"/>
            <a:ext cx="586117" cy="591663"/>
            <a:chOff x="0" y="0"/>
            <a:chExt cx="586115" cy="591661"/>
          </a:xfrm>
        </p:grpSpPr>
        <p:sp>
          <p:nvSpPr>
            <p:cNvPr id="521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22" name="7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524" name="Line"/>
          <p:cNvSpPr/>
          <p:nvPr/>
        </p:nvSpPr>
        <p:spPr>
          <a:xfrm>
            <a:off x="9421284" y="3884762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527" name="Group"/>
          <p:cNvGrpSpPr/>
          <p:nvPr/>
        </p:nvGrpSpPr>
        <p:grpSpPr>
          <a:xfrm>
            <a:off x="6024099" y="5140583"/>
            <a:ext cx="586115" cy="591663"/>
            <a:chOff x="0" y="0"/>
            <a:chExt cx="586114" cy="591661"/>
          </a:xfrm>
        </p:grpSpPr>
        <p:sp>
          <p:nvSpPr>
            <p:cNvPr id="525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26" name="8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530" name="Group"/>
          <p:cNvGrpSpPr/>
          <p:nvPr/>
        </p:nvGrpSpPr>
        <p:grpSpPr>
          <a:xfrm>
            <a:off x="7934541" y="2593385"/>
            <a:ext cx="586117" cy="591663"/>
            <a:chOff x="0" y="0"/>
            <a:chExt cx="586115" cy="591661"/>
          </a:xfrm>
        </p:grpSpPr>
        <p:sp>
          <p:nvSpPr>
            <p:cNvPr id="528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29" name="1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533" name="Group"/>
          <p:cNvGrpSpPr/>
          <p:nvPr/>
        </p:nvGrpSpPr>
        <p:grpSpPr>
          <a:xfrm>
            <a:off x="6962492" y="3301274"/>
            <a:ext cx="586117" cy="591663"/>
            <a:chOff x="0" y="0"/>
            <a:chExt cx="586115" cy="591661"/>
          </a:xfrm>
        </p:grpSpPr>
        <p:sp>
          <p:nvSpPr>
            <p:cNvPr id="531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32" name="2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536" name="Group"/>
          <p:cNvGrpSpPr/>
          <p:nvPr/>
        </p:nvGrpSpPr>
        <p:grpSpPr>
          <a:xfrm>
            <a:off x="8894207" y="3345944"/>
            <a:ext cx="586115" cy="591663"/>
            <a:chOff x="0" y="0"/>
            <a:chExt cx="586114" cy="591661"/>
          </a:xfrm>
        </p:grpSpPr>
        <p:sp>
          <p:nvSpPr>
            <p:cNvPr id="534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35" name="3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539" name="Group"/>
          <p:cNvGrpSpPr/>
          <p:nvPr/>
        </p:nvGrpSpPr>
        <p:grpSpPr>
          <a:xfrm>
            <a:off x="8390291" y="4218120"/>
            <a:ext cx="586115" cy="591662"/>
            <a:chOff x="0" y="0"/>
            <a:chExt cx="586114" cy="591661"/>
          </a:xfrm>
        </p:grpSpPr>
        <p:sp>
          <p:nvSpPr>
            <p:cNvPr id="537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38" name="6"/>
            <p:cNvSpPr txBox="1"/>
            <p:nvPr/>
          </p:nvSpPr>
          <p:spPr>
            <a:xfrm>
              <a:off x="85834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542" name="Group"/>
          <p:cNvGrpSpPr/>
          <p:nvPr/>
        </p:nvGrpSpPr>
        <p:grpSpPr>
          <a:xfrm>
            <a:off x="6486159" y="4210861"/>
            <a:ext cx="586115" cy="591661"/>
            <a:chOff x="0" y="0"/>
            <a:chExt cx="586114" cy="591660"/>
          </a:xfrm>
        </p:grpSpPr>
        <p:sp>
          <p:nvSpPr>
            <p:cNvPr id="540" name="Oval"/>
            <p:cNvSpPr/>
            <p:nvPr/>
          </p:nvSpPr>
          <p:spPr>
            <a:xfrm>
              <a:off x="0" y="0"/>
              <a:ext cx="586115" cy="591661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41" name="4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543" name="ORDER: Number of vertices in the graph.…"/>
          <p:cNvSpPr txBox="1"/>
          <p:nvPr/>
        </p:nvSpPr>
        <p:spPr>
          <a:xfrm>
            <a:off x="906485" y="2474066"/>
            <a:ext cx="2667541" cy="2036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POST-ORDER:</a:t>
            </a:r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</p:txBody>
      </p:sp>
      <p:sp>
        <p:nvSpPr>
          <p:cNvPr id="544" name="DFS…"/>
          <p:cNvSpPr txBox="1"/>
          <p:nvPr/>
        </p:nvSpPr>
        <p:spPr>
          <a:xfrm>
            <a:off x="3568512" y="2617493"/>
            <a:ext cx="1918908" cy="1401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DFS</a:t>
            </a:r>
          </a:p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 - LEFT</a:t>
            </a:r>
          </a:p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 - RIGHT</a:t>
            </a:r>
          </a:p>
          <a:p>
            <a: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 - NODE</a:t>
            </a:r>
          </a:p>
        </p:txBody>
      </p:sp>
      <p:sp>
        <p:nvSpPr>
          <p:cNvPr id="545" name="8"/>
          <p:cNvSpPr txBox="1"/>
          <p:nvPr/>
        </p:nvSpPr>
        <p:spPr>
          <a:xfrm>
            <a:off x="5906677" y="5855554"/>
            <a:ext cx="456344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8</a:t>
            </a:r>
          </a:p>
        </p:txBody>
      </p:sp>
      <p:sp>
        <p:nvSpPr>
          <p:cNvPr id="546" name="4"/>
          <p:cNvSpPr txBox="1"/>
          <p:nvPr/>
        </p:nvSpPr>
        <p:spPr>
          <a:xfrm>
            <a:off x="6400867" y="5855554"/>
            <a:ext cx="496228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4</a:t>
            </a:r>
          </a:p>
        </p:txBody>
      </p:sp>
      <p:sp>
        <p:nvSpPr>
          <p:cNvPr id="547" name="5"/>
          <p:cNvSpPr txBox="1"/>
          <p:nvPr/>
        </p:nvSpPr>
        <p:spPr>
          <a:xfrm>
            <a:off x="6938784" y="5855554"/>
            <a:ext cx="399422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5</a:t>
            </a:r>
          </a:p>
        </p:txBody>
      </p:sp>
      <p:sp>
        <p:nvSpPr>
          <p:cNvPr id="548" name="2"/>
          <p:cNvSpPr txBox="1"/>
          <p:nvPr/>
        </p:nvSpPr>
        <p:spPr>
          <a:xfrm>
            <a:off x="7379894" y="5855554"/>
            <a:ext cx="372316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2</a:t>
            </a:r>
          </a:p>
        </p:txBody>
      </p:sp>
      <p:sp>
        <p:nvSpPr>
          <p:cNvPr id="549" name="1"/>
          <p:cNvSpPr txBox="1"/>
          <p:nvPr/>
        </p:nvSpPr>
        <p:spPr>
          <a:xfrm>
            <a:off x="10196507" y="5828336"/>
            <a:ext cx="387031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</a:t>
            </a:r>
          </a:p>
        </p:txBody>
      </p:sp>
      <p:sp>
        <p:nvSpPr>
          <p:cNvPr id="550" name="9"/>
          <p:cNvSpPr txBox="1"/>
          <p:nvPr/>
        </p:nvSpPr>
        <p:spPr>
          <a:xfrm>
            <a:off x="7785106" y="5845485"/>
            <a:ext cx="386644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9</a:t>
            </a:r>
          </a:p>
        </p:txBody>
      </p:sp>
      <p:sp>
        <p:nvSpPr>
          <p:cNvPr id="551" name="10"/>
          <p:cNvSpPr txBox="1"/>
          <p:nvPr/>
        </p:nvSpPr>
        <p:spPr>
          <a:xfrm>
            <a:off x="8209849" y="5855554"/>
            <a:ext cx="628271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10</a:t>
            </a:r>
          </a:p>
        </p:txBody>
      </p:sp>
      <p:sp>
        <p:nvSpPr>
          <p:cNvPr id="552" name="6"/>
          <p:cNvSpPr txBox="1"/>
          <p:nvPr/>
        </p:nvSpPr>
        <p:spPr>
          <a:xfrm>
            <a:off x="8960259" y="5828336"/>
            <a:ext cx="408715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6</a:t>
            </a:r>
          </a:p>
        </p:txBody>
      </p:sp>
      <p:sp>
        <p:nvSpPr>
          <p:cNvPr id="553" name="3"/>
          <p:cNvSpPr txBox="1"/>
          <p:nvPr/>
        </p:nvSpPr>
        <p:spPr>
          <a:xfrm>
            <a:off x="9709763" y="5828336"/>
            <a:ext cx="416073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3</a:t>
            </a:r>
          </a:p>
        </p:txBody>
      </p:sp>
      <p:sp>
        <p:nvSpPr>
          <p:cNvPr id="554" name="7"/>
          <p:cNvSpPr txBox="1"/>
          <p:nvPr/>
        </p:nvSpPr>
        <p:spPr>
          <a:xfrm>
            <a:off x="9375660" y="5828336"/>
            <a:ext cx="383158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7</a:t>
            </a:r>
          </a:p>
        </p:txBody>
      </p:sp>
      <p:grpSp>
        <p:nvGrpSpPr>
          <p:cNvPr id="557" name="Group"/>
          <p:cNvGrpSpPr/>
          <p:nvPr/>
        </p:nvGrpSpPr>
        <p:grpSpPr>
          <a:xfrm>
            <a:off x="7936263" y="2593385"/>
            <a:ext cx="586117" cy="591663"/>
            <a:chOff x="0" y="0"/>
            <a:chExt cx="586115" cy="591661"/>
          </a:xfrm>
        </p:grpSpPr>
        <p:sp>
          <p:nvSpPr>
            <p:cNvPr id="555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56" name="1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560" name="Group"/>
          <p:cNvGrpSpPr/>
          <p:nvPr/>
        </p:nvGrpSpPr>
        <p:grpSpPr>
          <a:xfrm>
            <a:off x="6964215" y="3301274"/>
            <a:ext cx="586117" cy="591663"/>
            <a:chOff x="0" y="0"/>
            <a:chExt cx="586115" cy="591661"/>
          </a:xfrm>
        </p:grpSpPr>
        <p:sp>
          <p:nvSpPr>
            <p:cNvPr id="558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59" name="2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563" name="Group"/>
          <p:cNvGrpSpPr/>
          <p:nvPr/>
        </p:nvGrpSpPr>
        <p:grpSpPr>
          <a:xfrm>
            <a:off x="8896959" y="3344086"/>
            <a:ext cx="586115" cy="591663"/>
            <a:chOff x="0" y="0"/>
            <a:chExt cx="586114" cy="591661"/>
          </a:xfrm>
        </p:grpSpPr>
        <p:sp>
          <p:nvSpPr>
            <p:cNvPr id="561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62" name="3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566" name="Group"/>
          <p:cNvGrpSpPr/>
          <p:nvPr/>
        </p:nvGrpSpPr>
        <p:grpSpPr>
          <a:xfrm>
            <a:off x="8393838" y="4223154"/>
            <a:ext cx="586115" cy="591663"/>
            <a:chOff x="0" y="0"/>
            <a:chExt cx="586114" cy="591661"/>
          </a:xfrm>
        </p:grpSpPr>
        <p:sp>
          <p:nvSpPr>
            <p:cNvPr id="564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65" name="6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569" name="Group"/>
          <p:cNvGrpSpPr/>
          <p:nvPr/>
        </p:nvGrpSpPr>
        <p:grpSpPr>
          <a:xfrm>
            <a:off x="8899083" y="5149167"/>
            <a:ext cx="586117" cy="591663"/>
            <a:chOff x="0" y="0"/>
            <a:chExt cx="586115" cy="591661"/>
          </a:xfrm>
        </p:grpSpPr>
        <p:sp>
          <p:nvSpPr>
            <p:cNvPr id="567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68" name="10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grpSp>
        <p:nvGrpSpPr>
          <p:cNvPr id="572" name="Group"/>
          <p:cNvGrpSpPr/>
          <p:nvPr/>
        </p:nvGrpSpPr>
        <p:grpSpPr>
          <a:xfrm>
            <a:off x="6487882" y="4210861"/>
            <a:ext cx="586115" cy="591661"/>
            <a:chOff x="0" y="0"/>
            <a:chExt cx="586114" cy="591660"/>
          </a:xfrm>
        </p:grpSpPr>
        <p:sp>
          <p:nvSpPr>
            <p:cNvPr id="570" name="Oval"/>
            <p:cNvSpPr/>
            <p:nvPr/>
          </p:nvSpPr>
          <p:spPr>
            <a:xfrm>
              <a:off x="0" y="0"/>
              <a:ext cx="586115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71" name="4"/>
            <p:cNvSpPr txBox="1"/>
            <p:nvPr/>
          </p:nvSpPr>
          <p:spPr>
            <a:xfrm>
              <a:off x="85833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575" name="Group"/>
          <p:cNvGrpSpPr/>
          <p:nvPr/>
        </p:nvGrpSpPr>
        <p:grpSpPr>
          <a:xfrm>
            <a:off x="7405691" y="4210861"/>
            <a:ext cx="586117" cy="591661"/>
            <a:chOff x="0" y="0"/>
            <a:chExt cx="586115" cy="591660"/>
          </a:xfrm>
        </p:grpSpPr>
        <p:sp>
          <p:nvSpPr>
            <p:cNvPr id="573" name="Oval"/>
            <p:cNvSpPr/>
            <p:nvPr/>
          </p:nvSpPr>
          <p:spPr>
            <a:xfrm>
              <a:off x="0" y="0"/>
              <a:ext cx="586116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74" name="5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grpSp>
        <p:nvGrpSpPr>
          <p:cNvPr id="578" name="Group"/>
          <p:cNvGrpSpPr/>
          <p:nvPr/>
        </p:nvGrpSpPr>
        <p:grpSpPr>
          <a:xfrm>
            <a:off x="7936263" y="5149167"/>
            <a:ext cx="586117" cy="591663"/>
            <a:chOff x="0" y="0"/>
            <a:chExt cx="586115" cy="591661"/>
          </a:xfrm>
        </p:grpSpPr>
        <p:sp>
          <p:nvSpPr>
            <p:cNvPr id="57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77" name="9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grpSp>
        <p:nvGrpSpPr>
          <p:cNvPr id="581" name="Group"/>
          <p:cNvGrpSpPr/>
          <p:nvPr/>
        </p:nvGrpSpPr>
        <p:grpSpPr>
          <a:xfrm>
            <a:off x="9527290" y="4213491"/>
            <a:ext cx="586117" cy="591663"/>
            <a:chOff x="0" y="0"/>
            <a:chExt cx="586115" cy="591661"/>
          </a:xfrm>
        </p:grpSpPr>
        <p:sp>
          <p:nvSpPr>
            <p:cNvPr id="579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80" name="7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0" fill="hold"/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7" grpId="0" animBg="1" advAuto="0"/>
      <p:bldP spid="530" grpId="0" animBg="1" advAuto="0"/>
      <p:bldP spid="533" grpId="0" animBg="1" advAuto="0"/>
      <p:bldP spid="536" grpId="0" animBg="1" advAuto="0"/>
      <p:bldP spid="539" grpId="0" animBg="1" advAuto="0"/>
      <p:bldP spid="542" grpId="0" animBg="1" advAuto="0"/>
      <p:bldP spid="545" grpId="0" animBg="1" advAuto="0"/>
      <p:bldP spid="546" grpId="0" animBg="1" advAuto="0"/>
      <p:bldP spid="547" grpId="0" animBg="1" advAuto="0"/>
      <p:bldP spid="548" grpId="0" animBg="1" advAuto="0"/>
      <p:bldP spid="549" grpId="0" animBg="1" advAuto="0"/>
      <p:bldP spid="550" grpId="0" animBg="1" advAuto="0"/>
      <p:bldP spid="551" grpId="0" animBg="1" advAuto="0"/>
      <p:bldP spid="552" grpId="0" animBg="1" advAuto="0"/>
      <p:bldP spid="553" grpId="0" animBg="1" advAuto="0"/>
      <p:bldP spid="554" grpId="0" animBg="1" advAuto="0"/>
      <p:bldP spid="557" grpId="0" animBg="1" advAuto="0"/>
      <p:bldP spid="560" grpId="0" animBg="1" advAuto="0"/>
      <p:bldP spid="563" grpId="0" animBg="1" advAuto="0"/>
      <p:bldP spid="566" grpId="0" animBg="1" advAuto="0"/>
      <p:bldP spid="569" grpId="0" animBg="1" advAuto="0"/>
      <p:bldP spid="572" grpId="0" animBg="1" advAuto="0"/>
      <p:bldP spid="575" grpId="0" animBg="1" advAuto="0"/>
      <p:bldP spid="578" grpId="0" animBg="1" advAuto="0"/>
      <p:bldP spid="581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Intro to Graphs"/>
          <p:cNvSpPr txBox="1"/>
          <p:nvPr/>
        </p:nvSpPr>
        <p:spPr>
          <a:xfrm>
            <a:off x="907432" y="861425"/>
            <a:ext cx="11189936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Level-Order Traversal</a:t>
            </a:r>
          </a:p>
        </p:txBody>
      </p:sp>
      <p:grpSp>
        <p:nvGrpSpPr>
          <p:cNvPr id="586" name="1"/>
          <p:cNvGrpSpPr/>
          <p:nvPr/>
        </p:nvGrpSpPr>
        <p:grpSpPr>
          <a:xfrm>
            <a:off x="7931386" y="2590753"/>
            <a:ext cx="586117" cy="591663"/>
            <a:chOff x="0" y="0"/>
            <a:chExt cx="586115" cy="591661"/>
          </a:xfrm>
        </p:grpSpPr>
        <p:sp>
          <p:nvSpPr>
            <p:cNvPr id="584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85" name="1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589" name="2"/>
          <p:cNvGrpSpPr/>
          <p:nvPr/>
        </p:nvGrpSpPr>
        <p:grpSpPr>
          <a:xfrm>
            <a:off x="6959338" y="3298642"/>
            <a:ext cx="586116" cy="591663"/>
            <a:chOff x="0" y="0"/>
            <a:chExt cx="586115" cy="591661"/>
          </a:xfrm>
        </p:grpSpPr>
        <p:sp>
          <p:nvSpPr>
            <p:cNvPr id="587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88" name="2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592" name="3"/>
          <p:cNvGrpSpPr/>
          <p:nvPr/>
        </p:nvGrpSpPr>
        <p:grpSpPr>
          <a:xfrm>
            <a:off x="8894208" y="3344086"/>
            <a:ext cx="586115" cy="591663"/>
            <a:chOff x="0" y="0"/>
            <a:chExt cx="586114" cy="591661"/>
          </a:xfrm>
        </p:grpSpPr>
        <p:sp>
          <p:nvSpPr>
            <p:cNvPr id="590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91" name="3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595" name="6"/>
          <p:cNvGrpSpPr/>
          <p:nvPr/>
        </p:nvGrpSpPr>
        <p:grpSpPr>
          <a:xfrm>
            <a:off x="8390291" y="4210860"/>
            <a:ext cx="586115" cy="591663"/>
            <a:chOff x="0" y="0"/>
            <a:chExt cx="586114" cy="591661"/>
          </a:xfrm>
        </p:grpSpPr>
        <p:sp>
          <p:nvSpPr>
            <p:cNvPr id="593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94" name="6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598" name="10"/>
          <p:cNvGrpSpPr/>
          <p:nvPr/>
        </p:nvGrpSpPr>
        <p:grpSpPr>
          <a:xfrm>
            <a:off x="8894206" y="5146535"/>
            <a:ext cx="586117" cy="591663"/>
            <a:chOff x="0" y="0"/>
            <a:chExt cx="586115" cy="591661"/>
          </a:xfrm>
        </p:grpSpPr>
        <p:sp>
          <p:nvSpPr>
            <p:cNvPr id="59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597" name="10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sp>
        <p:nvSpPr>
          <p:cNvPr id="599" name="Line"/>
          <p:cNvSpPr/>
          <p:nvPr/>
        </p:nvSpPr>
        <p:spPr>
          <a:xfrm flipH="1">
            <a:off x="7487868" y="3089513"/>
            <a:ext cx="406999" cy="25683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600" name="Line"/>
          <p:cNvSpPr/>
          <p:nvPr/>
        </p:nvSpPr>
        <p:spPr>
          <a:xfrm>
            <a:off x="8489159" y="3088782"/>
            <a:ext cx="379199" cy="39166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601" name="Line"/>
          <p:cNvSpPr/>
          <p:nvPr/>
        </p:nvSpPr>
        <p:spPr>
          <a:xfrm flipH="1">
            <a:off x="8267235" y="4845570"/>
            <a:ext cx="301069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602" name="Line"/>
          <p:cNvSpPr/>
          <p:nvPr/>
        </p:nvSpPr>
        <p:spPr>
          <a:xfrm>
            <a:off x="8754986" y="4845570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605" name="4"/>
          <p:cNvGrpSpPr/>
          <p:nvPr/>
        </p:nvGrpSpPr>
        <p:grpSpPr>
          <a:xfrm>
            <a:off x="6483005" y="4208229"/>
            <a:ext cx="586115" cy="591661"/>
            <a:chOff x="0" y="0"/>
            <a:chExt cx="586114" cy="591660"/>
          </a:xfrm>
        </p:grpSpPr>
        <p:sp>
          <p:nvSpPr>
            <p:cNvPr id="603" name="Oval"/>
            <p:cNvSpPr/>
            <p:nvPr/>
          </p:nvSpPr>
          <p:spPr>
            <a:xfrm>
              <a:off x="-1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04" name="4"/>
            <p:cNvSpPr txBox="1"/>
            <p:nvPr/>
          </p:nvSpPr>
          <p:spPr>
            <a:xfrm>
              <a:off x="85833" y="68745"/>
              <a:ext cx="414448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608" name="5"/>
          <p:cNvGrpSpPr/>
          <p:nvPr/>
        </p:nvGrpSpPr>
        <p:grpSpPr>
          <a:xfrm>
            <a:off x="7400814" y="4208229"/>
            <a:ext cx="586117" cy="591661"/>
            <a:chOff x="0" y="0"/>
            <a:chExt cx="586115" cy="591660"/>
          </a:xfrm>
        </p:grpSpPr>
        <p:sp>
          <p:nvSpPr>
            <p:cNvPr id="606" name="Oval"/>
            <p:cNvSpPr/>
            <p:nvPr/>
          </p:nvSpPr>
          <p:spPr>
            <a:xfrm>
              <a:off x="0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07" name="5"/>
            <p:cNvSpPr txBox="1"/>
            <p:nvPr/>
          </p:nvSpPr>
          <p:spPr>
            <a:xfrm>
              <a:off x="85835" y="68745"/>
              <a:ext cx="414445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609" name="Line"/>
          <p:cNvSpPr/>
          <p:nvPr/>
        </p:nvSpPr>
        <p:spPr>
          <a:xfrm flipH="1">
            <a:off x="6818853" y="3882131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610" name="Line"/>
          <p:cNvSpPr/>
          <p:nvPr/>
        </p:nvSpPr>
        <p:spPr>
          <a:xfrm>
            <a:off x="7382853" y="3882131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613" name="8"/>
          <p:cNvGrpSpPr/>
          <p:nvPr/>
        </p:nvGrpSpPr>
        <p:grpSpPr>
          <a:xfrm>
            <a:off x="6024099" y="5146535"/>
            <a:ext cx="586115" cy="591663"/>
            <a:chOff x="0" y="0"/>
            <a:chExt cx="586114" cy="591661"/>
          </a:xfrm>
        </p:grpSpPr>
        <p:sp>
          <p:nvSpPr>
            <p:cNvPr id="611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12" name="8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616" name="9"/>
          <p:cNvGrpSpPr/>
          <p:nvPr/>
        </p:nvGrpSpPr>
        <p:grpSpPr>
          <a:xfrm>
            <a:off x="7931386" y="5146535"/>
            <a:ext cx="586117" cy="591663"/>
            <a:chOff x="0" y="0"/>
            <a:chExt cx="586115" cy="591661"/>
          </a:xfrm>
        </p:grpSpPr>
        <p:sp>
          <p:nvSpPr>
            <p:cNvPr id="614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15" name="9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617" name="Line"/>
          <p:cNvSpPr/>
          <p:nvPr/>
        </p:nvSpPr>
        <p:spPr>
          <a:xfrm flipH="1">
            <a:off x="6359947" y="4820438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618" name="Line"/>
          <p:cNvSpPr/>
          <p:nvPr/>
        </p:nvSpPr>
        <p:spPr>
          <a:xfrm flipH="1">
            <a:off x="8669122" y="3862260"/>
            <a:ext cx="301069" cy="31347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621" name="7"/>
          <p:cNvGrpSpPr/>
          <p:nvPr/>
        </p:nvGrpSpPr>
        <p:grpSpPr>
          <a:xfrm>
            <a:off x="9522413" y="4210860"/>
            <a:ext cx="586117" cy="591663"/>
            <a:chOff x="0" y="0"/>
            <a:chExt cx="586115" cy="591661"/>
          </a:xfrm>
        </p:grpSpPr>
        <p:sp>
          <p:nvSpPr>
            <p:cNvPr id="619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20" name="7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622" name="Line"/>
          <p:cNvSpPr/>
          <p:nvPr/>
        </p:nvSpPr>
        <p:spPr>
          <a:xfrm>
            <a:off x="9421284" y="3884762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625" name="Group"/>
          <p:cNvGrpSpPr/>
          <p:nvPr/>
        </p:nvGrpSpPr>
        <p:grpSpPr>
          <a:xfrm>
            <a:off x="7927440" y="2590753"/>
            <a:ext cx="586117" cy="591663"/>
            <a:chOff x="0" y="0"/>
            <a:chExt cx="586115" cy="591661"/>
          </a:xfrm>
        </p:grpSpPr>
        <p:sp>
          <p:nvSpPr>
            <p:cNvPr id="623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24" name="1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628" name="Group"/>
          <p:cNvGrpSpPr/>
          <p:nvPr/>
        </p:nvGrpSpPr>
        <p:grpSpPr>
          <a:xfrm>
            <a:off x="6955391" y="3298642"/>
            <a:ext cx="586117" cy="591663"/>
            <a:chOff x="0" y="0"/>
            <a:chExt cx="586115" cy="591661"/>
          </a:xfrm>
        </p:grpSpPr>
        <p:sp>
          <p:nvSpPr>
            <p:cNvPr id="62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27" name="2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631" name="Group"/>
          <p:cNvGrpSpPr/>
          <p:nvPr/>
        </p:nvGrpSpPr>
        <p:grpSpPr>
          <a:xfrm>
            <a:off x="8890261" y="3338684"/>
            <a:ext cx="586115" cy="591663"/>
            <a:chOff x="0" y="0"/>
            <a:chExt cx="586114" cy="591661"/>
          </a:xfrm>
        </p:grpSpPr>
        <p:sp>
          <p:nvSpPr>
            <p:cNvPr id="629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30" name="3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634" name="Group"/>
          <p:cNvGrpSpPr/>
          <p:nvPr/>
        </p:nvGrpSpPr>
        <p:grpSpPr>
          <a:xfrm>
            <a:off x="8386345" y="4210860"/>
            <a:ext cx="586115" cy="591662"/>
            <a:chOff x="0" y="0"/>
            <a:chExt cx="586114" cy="591661"/>
          </a:xfrm>
        </p:grpSpPr>
        <p:sp>
          <p:nvSpPr>
            <p:cNvPr id="632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33" name="6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637" name="Group"/>
          <p:cNvGrpSpPr/>
          <p:nvPr/>
        </p:nvGrpSpPr>
        <p:grpSpPr>
          <a:xfrm>
            <a:off x="8890260" y="5146535"/>
            <a:ext cx="586117" cy="591663"/>
            <a:chOff x="0" y="0"/>
            <a:chExt cx="586115" cy="591661"/>
          </a:xfrm>
        </p:grpSpPr>
        <p:sp>
          <p:nvSpPr>
            <p:cNvPr id="635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36" name="10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grpSp>
        <p:nvGrpSpPr>
          <p:cNvPr id="640" name="Group"/>
          <p:cNvGrpSpPr/>
          <p:nvPr/>
        </p:nvGrpSpPr>
        <p:grpSpPr>
          <a:xfrm>
            <a:off x="6479058" y="4208229"/>
            <a:ext cx="586115" cy="591661"/>
            <a:chOff x="0" y="0"/>
            <a:chExt cx="586114" cy="591660"/>
          </a:xfrm>
        </p:grpSpPr>
        <p:sp>
          <p:nvSpPr>
            <p:cNvPr id="638" name="Oval"/>
            <p:cNvSpPr/>
            <p:nvPr/>
          </p:nvSpPr>
          <p:spPr>
            <a:xfrm>
              <a:off x="0" y="0"/>
              <a:ext cx="586115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39" name="4"/>
            <p:cNvSpPr txBox="1"/>
            <p:nvPr/>
          </p:nvSpPr>
          <p:spPr>
            <a:xfrm>
              <a:off x="85833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643" name="Group"/>
          <p:cNvGrpSpPr/>
          <p:nvPr/>
        </p:nvGrpSpPr>
        <p:grpSpPr>
          <a:xfrm>
            <a:off x="7396867" y="4208229"/>
            <a:ext cx="586117" cy="591661"/>
            <a:chOff x="0" y="0"/>
            <a:chExt cx="586115" cy="591660"/>
          </a:xfrm>
        </p:grpSpPr>
        <p:sp>
          <p:nvSpPr>
            <p:cNvPr id="641" name="Oval"/>
            <p:cNvSpPr/>
            <p:nvPr/>
          </p:nvSpPr>
          <p:spPr>
            <a:xfrm>
              <a:off x="0" y="0"/>
              <a:ext cx="586116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42" name="5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grpSp>
        <p:nvGrpSpPr>
          <p:cNvPr id="646" name="Group"/>
          <p:cNvGrpSpPr/>
          <p:nvPr/>
        </p:nvGrpSpPr>
        <p:grpSpPr>
          <a:xfrm>
            <a:off x="6020153" y="5146535"/>
            <a:ext cx="586115" cy="591663"/>
            <a:chOff x="0" y="0"/>
            <a:chExt cx="586114" cy="591661"/>
          </a:xfrm>
        </p:grpSpPr>
        <p:sp>
          <p:nvSpPr>
            <p:cNvPr id="644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45" name="8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649" name="Group"/>
          <p:cNvGrpSpPr/>
          <p:nvPr/>
        </p:nvGrpSpPr>
        <p:grpSpPr>
          <a:xfrm>
            <a:off x="7927440" y="5146535"/>
            <a:ext cx="586117" cy="591663"/>
            <a:chOff x="0" y="0"/>
            <a:chExt cx="586115" cy="591661"/>
          </a:xfrm>
        </p:grpSpPr>
        <p:sp>
          <p:nvSpPr>
            <p:cNvPr id="647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48" name="9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grpSp>
        <p:nvGrpSpPr>
          <p:cNvPr id="652" name="Group"/>
          <p:cNvGrpSpPr/>
          <p:nvPr/>
        </p:nvGrpSpPr>
        <p:grpSpPr>
          <a:xfrm>
            <a:off x="9518467" y="4210860"/>
            <a:ext cx="586117" cy="591662"/>
            <a:chOff x="0" y="0"/>
            <a:chExt cx="586115" cy="591661"/>
          </a:xfrm>
        </p:grpSpPr>
        <p:sp>
          <p:nvSpPr>
            <p:cNvPr id="650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51" name="7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653" name="ORDER: Number of vertices in the graph.…"/>
          <p:cNvSpPr txBox="1"/>
          <p:nvPr/>
        </p:nvSpPr>
        <p:spPr>
          <a:xfrm>
            <a:off x="906485" y="2474066"/>
            <a:ext cx="3042794" cy="2036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LEVEL-ORDER:</a:t>
            </a:r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lnSpc>
                <a:spcPts val="2500"/>
              </a:lnSpc>
              <a:defRPr sz="2600">
                <a:solidFill>
                  <a:srgbClr val="94C4E9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</p:txBody>
      </p:sp>
      <p:sp>
        <p:nvSpPr>
          <p:cNvPr id="654" name="BFS"/>
          <p:cNvSpPr txBox="1"/>
          <p:nvPr/>
        </p:nvSpPr>
        <p:spPr>
          <a:xfrm>
            <a:off x="3752315" y="2598090"/>
            <a:ext cx="744782" cy="4490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26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rPr dirty="0"/>
              <a:t>BFS</a:t>
            </a:r>
          </a:p>
        </p:txBody>
      </p:sp>
      <p:sp>
        <p:nvSpPr>
          <p:cNvPr id="655" name="8"/>
          <p:cNvSpPr txBox="1"/>
          <p:nvPr/>
        </p:nvSpPr>
        <p:spPr>
          <a:xfrm>
            <a:off x="8789699" y="6221141"/>
            <a:ext cx="456344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8</a:t>
            </a:r>
          </a:p>
        </p:txBody>
      </p:sp>
      <p:sp>
        <p:nvSpPr>
          <p:cNvPr id="656" name="4"/>
          <p:cNvSpPr txBox="1"/>
          <p:nvPr/>
        </p:nvSpPr>
        <p:spPr>
          <a:xfrm>
            <a:off x="7281915" y="6221141"/>
            <a:ext cx="496228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4</a:t>
            </a:r>
          </a:p>
        </p:txBody>
      </p:sp>
      <p:sp>
        <p:nvSpPr>
          <p:cNvPr id="657" name="5"/>
          <p:cNvSpPr txBox="1"/>
          <p:nvPr/>
        </p:nvSpPr>
        <p:spPr>
          <a:xfrm>
            <a:off x="7722815" y="6221141"/>
            <a:ext cx="399422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5</a:t>
            </a:r>
          </a:p>
        </p:txBody>
      </p:sp>
      <p:sp>
        <p:nvSpPr>
          <p:cNvPr id="658" name="2"/>
          <p:cNvSpPr txBox="1"/>
          <p:nvPr/>
        </p:nvSpPr>
        <p:spPr>
          <a:xfrm>
            <a:off x="6599380" y="6221141"/>
            <a:ext cx="372316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2</a:t>
            </a:r>
          </a:p>
        </p:txBody>
      </p:sp>
      <p:sp>
        <p:nvSpPr>
          <p:cNvPr id="659" name="1"/>
          <p:cNvSpPr txBox="1"/>
          <p:nvPr/>
        </p:nvSpPr>
        <p:spPr>
          <a:xfrm>
            <a:off x="6224472" y="6221141"/>
            <a:ext cx="387030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</a:t>
            </a:r>
          </a:p>
        </p:txBody>
      </p:sp>
      <p:sp>
        <p:nvSpPr>
          <p:cNvPr id="660" name="9"/>
          <p:cNvSpPr txBox="1"/>
          <p:nvPr/>
        </p:nvSpPr>
        <p:spPr>
          <a:xfrm>
            <a:off x="9239398" y="6221141"/>
            <a:ext cx="386643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9</a:t>
            </a:r>
          </a:p>
        </p:txBody>
      </p:sp>
      <p:sp>
        <p:nvSpPr>
          <p:cNvPr id="661" name="10"/>
          <p:cNvSpPr txBox="1"/>
          <p:nvPr/>
        </p:nvSpPr>
        <p:spPr>
          <a:xfrm>
            <a:off x="9596146" y="6221141"/>
            <a:ext cx="628272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10</a:t>
            </a:r>
          </a:p>
        </p:txBody>
      </p:sp>
      <p:sp>
        <p:nvSpPr>
          <p:cNvPr id="662" name="6"/>
          <p:cNvSpPr txBox="1"/>
          <p:nvPr/>
        </p:nvSpPr>
        <p:spPr>
          <a:xfrm>
            <a:off x="8079564" y="6221141"/>
            <a:ext cx="408715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6</a:t>
            </a:r>
          </a:p>
        </p:txBody>
      </p:sp>
      <p:sp>
        <p:nvSpPr>
          <p:cNvPr id="663" name="3"/>
          <p:cNvSpPr txBox="1"/>
          <p:nvPr/>
        </p:nvSpPr>
        <p:spPr>
          <a:xfrm>
            <a:off x="6912923" y="6221141"/>
            <a:ext cx="416073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3</a:t>
            </a:r>
          </a:p>
        </p:txBody>
      </p:sp>
      <p:sp>
        <p:nvSpPr>
          <p:cNvPr id="664" name="7"/>
          <p:cNvSpPr txBox="1"/>
          <p:nvPr/>
        </p:nvSpPr>
        <p:spPr>
          <a:xfrm>
            <a:off x="8448556" y="6221141"/>
            <a:ext cx="383159" cy="1917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32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7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5" grpId="0" animBg="1" advAuto="0"/>
      <p:bldP spid="628" grpId="0" animBg="1" advAuto="0"/>
      <p:bldP spid="631" grpId="0" animBg="1" advAuto="0"/>
      <p:bldP spid="634" grpId="0" animBg="1" advAuto="0"/>
      <p:bldP spid="637" grpId="0" animBg="1" advAuto="0"/>
      <p:bldP spid="640" grpId="0" animBg="1" advAuto="0"/>
      <p:bldP spid="643" grpId="0" animBg="1" advAuto="0"/>
      <p:bldP spid="646" grpId="0" animBg="1" advAuto="0"/>
      <p:bldP spid="649" grpId="0" animBg="1" advAuto="0"/>
      <p:bldP spid="652" grpId="0" animBg="1" advAuto="0"/>
      <p:bldP spid="655" grpId="0" animBg="1" advAuto="0"/>
      <p:bldP spid="656" grpId="0" animBg="1" advAuto="0"/>
      <p:bldP spid="657" grpId="0" animBg="1" advAuto="0"/>
      <p:bldP spid="658" grpId="0" animBg="1" advAuto="0"/>
      <p:bldP spid="659" grpId="0" animBg="1" advAuto="0"/>
      <p:bldP spid="660" grpId="0" animBg="1" advAuto="0"/>
      <p:bldP spid="661" grpId="0" animBg="1" advAuto="0"/>
      <p:bldP spid="662" grpId="0" animBg="1" advAuto="0"/>
      <p:bldP spid="663" grpId="0" animBg="1" advAuto="0"/>
      <p:bldP spid="664" grpId="0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Intro to Graphs"/>
          <p:cNvSpPr txBox="1"/>
          <p:nvPr/>
        </p:nvSpPr>
        <p:spPr>
          <a:xfrm>
            <a:off x="907432" y="518525"/>
            <a:ext cx="11189936" cy="1466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In-Order Traversal</a:t>
            </a:r>
          </a:p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 DFS &amp; Recursion</a:t>
            </a:r>
          </a:p>
        </p:txBody>
      </p:sp>
      <p:sp>
        <p:nvSpPr>
          <p:cNvPr id="667" name="public void inOrder(TreeNode node) {…"/>
          <p:cNvSpPr txBox="1"/>
          <p:nvPr/>
        </p:nvSpPr>
        <p:spPr>
          <a:xfrm>
            <a:off x="632029" y="3451054"/>
            <a:ext cx="4568623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>
                <a:solidFill>
                  <a:schemeClr val="accent5"/>
                </a:solidFill>
              </a:rPr>
              <a:t>public void</a:t>
            </a:r>
            <a:r>
              <a:rPr dirty="0"/>
              <a:t> </a:t>
            </a:r>
            <a:r>
              <a:rPr dirty="0" err="1">
                <a:solidFill>
                  <a:srgbClr val="FFFFFF"/>
                </a:solidFill>
              </a:rPr>
              <a:t>inOrder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 err="1">
                <a:solidFill>
                  <a:srgbClr val="FFFFFF"/>
                </a:solidFill>
              </a:rPr>
              <a:t>TreeNode</a:t>
            </a:r>
            <a:r>
              <a:rPr dirty="0">
                <a:solidFill>
                  <a:srgbClr val="FFFFFF"/>
                </a:solidFill>
              </a:rPr>
              <a:t> node) {</a:t>
            </a:r>
          </a:p>
          <a:p>
            <a:pPr algn="r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FFFFFF"/>
              </a:solidFill>
            </a:endParaRPr>
          </a:p>
          <a:p>
            <a:pPr algn="l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	</a:t>
            </a:r>
            <a:r>
              <a:rPr dirty="0">
                <a:solidFill>
                  <a:schemeClr val="accent5"/>
                </a:solidFill>
              </a:rPr>
              <a:t>if</a:t>
            </a:r>
            <a:r>
              <a:rPr dirty="0"/>
              <a:t> 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 err="1">
                <a:solidFill>
                  <a:srgbClr val="FFFFFF"/>
                </a:solidFill>
              </a:rPr>
              <a:t>node.left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chemeClr val="accent5"/>
                </a:solidFill>
              </a:rPr>
              <a:t>!=</a:t>
            </a:r>
            <a:r>
              <a:rPr dirty="0"/>
              <a:t> </a:t>
            </a:r>
            <a:r>
              <a:rPr dirty="0">
                <a:solidFill>
                  <a:schemeClr val="accent1"/>
                </a:solidFill>
              </a:rPr>
              <a:t>null</a:t>
            </a:r>
            <a:r>
              <a:rPr dirty="0">
                <a:solidFill>
                  <a:srgbClr val="FFFFFF"/>
                </a:solidFill>
              </a:rPr>
              <a:t>) </a:t>
            </a:r>
          </a:p>
          <a:p>
            <a:pPr algn="r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FFFFFF"/>
              </a:solidFill>
            </a:endParaRPr>
          </a:p>
          <a:p>
            <a:pPr algn="l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		</a:t>
            </a:r>
            <a:r>
              <a:rPr dirty="0" err="1">
                <a:solidFill>
                  <a:srgbClr val="FFFFFF"/>
                </a:solidFill>
              </a:rPr>
              <a:t>inOrder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 err="1">
                <a:solidFill>
                  <a:srgbClr val="FFFFFF"/>
                </a:solidFill>
              </a:rPr>
              <a:t>node</a:t>
            </a:r>
            <a:r>
              <a:rPr dirty="0" err="1">
                <a:solidFill>
                  <a:schemeClr val="accent5"/>
                </a:solidFill>
              </a:rPr>
              <a:t>.</a:t>
            </a:r>
            <a:r>
              <a:rPr dirty="0" err="1">
                <a:solidFill>
                  <a:srgbClr val="FFFFFF"/>
                </a:solidFill>
              </a:rPr>
              <a:t>left</a:t>
            </a:r>
            <a:r>
              <a:rPr dirty="0">
                <a:solidFill>
                  <a:srgbClr val="FFFFFF"/>
                </a:solidFill>
              </a:rPr>
              <a:t>);</a:t>
            </a:r>
          </a:p>
          <a:p>
            <a:pPr algn="r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FFFFFF"/>
              </a:solidFill>
            </a:endParaRPr>
          </a:p>
          <a:p>
            <a:pPr algn="l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	</a:t>
            </a:r>
            <a:r>
              <a:rPr dirty="0" err="1">
                <a:solidFill>
                  <a:srgbClr val="FFFFFF"/>
                </a:solidFill>
              </a:rPr>
              <a:t>Console.WriteLine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 err="1">
                <a:solidFill>
                  <a:srgbClr val="FFFFFF"/>
                </a:solidFill>
              </a:rPr>
              <a:t>node</a:t>
            </a:r>
            <a:r>
              <a:rPr dirty="0" err="1">
                <a:solidFill>
                  <a:schemeClr val="accent5"/>
                </a:solidFill>
              </a:rPr>
              <a:t>.</a:t>
            </a:r>
            <a:r>
              <a:rPr dirty="0" err="1">
                <a:solidFill>
                  <a:srgbClr val="FFFFFF"/>
                </a:solidFill>
              </a:rPr>
              <a:t>data</a:t>
            </a:r>
            <a:r>
              <a:rPr dirty="0"/>
              <a:t> </a:t>
            </a:r>
            <a:r>
              <a:rPr dirty="0">
                <a:solidFill>
                  <a:schemeClr val="accent5"/>
                </a:solidFill>
              </a:rPr>
              <a:t>+</a:t>
            </a:r>
            <a:r>
              <a:rPr dirty="0"/>
              <a:t> </a:t>
            </a:r>
            <a:r>
              <a:rPr dirty="0">
                <a:solidFill>
                  <a:srgbClr val="FFFFFF"/>
                </a:solidFill>
              </a:rPr>
              <a:t>“ ”);</a:t>
            </a:r>
          </a:p>
          <a:p>
            <a:pPr algn="l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FFFFFF"/>
              </a:solidFill>
            </a:endParaRPr>
          </a:p>
          <a:p>
            <a:pPr algn="l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>
                <a:solidFill>
                  <a:srgbClr val="FFFFFF"/>
                </a:solidFill>
              </a:rPr>
              <a:t>    </a:t>
            </a:r>
            <a:r>
              <a:rPr dirty="0">
                <a:solidFill>
                  <a:schemeClr val="accent5"/>
                </a:solidFill>
              </a:rPr>
              <a:t>if</a:t>
            </a:r>
            <a:r>
              <a:rPr dirty="0"/>
              <a:t> 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 err="1">
                <a:solidFill>
                  <a:srgbClr val="FFFFFF"/>
                </a:solidFill>
              </a:rPr>
              <a:t>node.right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chemeClr val="accent5"/>
                </a:solidFill>
              </a:rPr>
              <a:t>!=</a:t>
            </a:r>
            <a:r>
              <a:rPr dirty="0"/>
              <a:t> </a:t>
            </a:r>
            <a:r>
              <a:rPr dirty="0">
                <a:solidFill>
                  <a:schemeClr val="accent1"/>
                </a:solidFill>
              </a:rPr>
              <a:t>null</a:t>
            </a:r>
            <a:r>
              <a:rPr dirty="0">
                <a:solidFill>
                  <a:srgbClr val="FFFFFF"/>
                </a:solidFill>
              </a:rPr>
              <a:t>)</a:t>
            </a:r>
          </a:p>
          <a:p>
            <a:pPr algn="r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FFFFFF"/>
              </a:solidFill>
            </a:endParaRPr>
          </a:p>
          <a:p>
            <a:pPr algn="l">
              <a:defRPr sz="16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		</a:t>
            </a:r>
            <a:r>
              <a:rPr dirty="0" err="1">
                <a:solidFill>
                  <a:srgbClr val="FFFFFF"/>
                </a:solidFill>
              </a:rPr>
              <a:t>inOrder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 err="1">
                <a:solidFill>
                  <a:srgbClr val="FFFFFF"/>
                </a:solidFill>
              </a:rPr>
              <a:t>node</a:t>
            </a:r>
            <a:r>
              <a:rPr dirty="0" err="1">
                <a:solidFill>
                  <a:schemeClr val="accent5"/>
                </a:solidFill>
              </a:rPr>
              <a:t>.</a:t>
            </a:r>
            <a:r>
              <a:rPr dirty="0" err="1">
                <a:solidFill>
                  <a:srgbClr val="FFFFFF"/>
                </a:solidFill>
              </a:rPr>
              <a:t>right</a:t>
            </a:r>
            <a:r>
              <a:rPr dirty="0">
                <a:solidFill>
                  <a:srgbClr val="FFFFFF"/>
                </a:solidFill>
              </a:rPr>
              <a:t>);</a:t>
            </a:r>
          </a:p>
          <a:p>
            <a:pPr algn="l">
              <a:defRPr sz="1600"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}</a:t>
            </a:r>
          </a:p>
        </p:txBody>
      </p:sp>
      <p:grpSp>
        <p:nvGrpSpPr>
          <p:cNvPr id="670" name="1"/>
          <p:cNvGrpSpPr/>
          <p:nvPr/>
        </p:nvGrpSpPr>
        <p:grpSpPr>
          <a:xfrm>
            <a:off x="10004372" y="2486520"/>
            <a:ext cx="586117" cy="591663"/>
            <a:chOff x="0" y="0"/>
            <a:chExt cx="586115" cy="591661"/>
          </a:xfrm>
        </p:grpSpPr>
        <p:sp>
          <p:nvSpPr>
            <p:cNvPr id="668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69" name="1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673" name="2"/>
          <p:cNvGrpSpPr/>
          <p:nvPr/>
        </p:nvGrpSpPr>
        <p:grpSpPr>
          <a:xfrm>
            <a:off x="9032323" y="3194408"/>
            <a:ext cx="586117" cy="591663"/>
            <a:chOff x="0" y="0"/>
            <a:chExt cx="586115" cy="591661"/>
          </a:xfrm>
        </p:grpSpPr>
        <p:sp>
          <p:nvSpPr>
            <p:cNvPr id="671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72" name="2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676" name="3"/>
          <p:cNvGrpSpPr/>
          <p:nvPr/>
        </p:nvGrpSpPr>
        <p:grpSpPr>
          <a:xfrm>
            <a:off x="10967194" y="3239852"/>
            <a:ext cx="586115" cy="591663"/>
            <a:chOff x="0" y="0"/>
            <a:chExt cx="586114" cy="591661"/>
          </a:xfrm>
        </p:grpSpPr>
        <p:sp>
          <p:nvSpPr>
            <p:cNvPr id="674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75" name="3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679" name="6"/>
          <p:cNvGrpSpPr/>
          <p:nvPr/>
        </p:nvGrpSpPr>
        <p:grpSpPr>
          <a:xfrm>
            <a:off x="10463277" y="4106626"/>
            <a:ext cx="586115" cy="591663"/>
            <a:chOff x="0" y="0"/>
            <a:chExt cx="586114" cy="591661"/>
          </a:xfrm>
        </p:grpSpPr>
        <p:sp>
          <p:nvSpPr>
            <p:cNvPr id="677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78" name="6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682" name="10"/>
          <p:cNvGrpSpPr/>
          <p:nvPr/>
        </p:nvGrpSpPr>
        <p:grpSpPr>
          <a:xfrm>
            <a:off x="10967192" y="5042301"/>
            <a:ext cx="586117" cy="591663"/>
            <a:chOff x="0" y="0"/>
            <a:chExt cx="586115" cy="591661"/>
          </a:xfrm>
        </p:grpSpPr>
        <p:sp>
          <p:nvSpPr>
            <p:cNvPr id="680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81" name="10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sp>
        <p:nvSpPr>
          <p:cNvPr id="683" name="Line"/>
          <p:cNvSpPr/>
          <p:nvPr/>
        </p:nvSpPr>
        <p:spPr>
          <a:xfrm flipH="1">
            <a:off x="9560854" y="2985279"/>
            <a:ext cx="406999" cy="25683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684" name="Line"/>
          <p:cNvSpPr/>
          <p:nvPr/>
        </p:nvSpPr>
        <p:spPr>
          <a:xfrm>
            <a:off x="10562144" y="2984548"/>
            <a:ext cx="379199" cy="39166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685" name="Line"/>
          <p:cNvSpPr/>
          <p:nvPr/>
        </p:nvSpPr>
        <p:spPr>
          <a:xfrm flipH="1">
            <a:off x="10340221" y="4741337"/>
            <a:ext cx="301069" cy="31347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686" name="Line"/>
          <p:cNvSpPr/>
          <p:nvPr/>
        </p:nvSpPr>
        <p:spPr>
          <a:xfrm>
            <a:off x="10827972" y="4741336"/>
            <a:ext cx="301070" cy="31347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689" name="4"/>
          <p:cNvGrpSpPr/>
          <p:nvPr/>
        </p:nvGrpSpPr>
        <p:grpSpPr>
          <a:xfrm>
            <a:off x="8555990" y="4103996"/>
            <a:ext cx="586115" cy="591661"/>
            <a:chOff x="0" y="0"/>
            <a:chExt cx="586114" cy="591660"/>
          </a:xfrm>
        </p:grpSpPr>
        <p:sp>
          <p:nvSpPr>
            <p:cNvPr id="687" name="Oval"/>
            <p:cNvSpPr/>
            <p:nvPr/>
          </p:nvSpPr>
          <p:spPr>
            <a:xfrm>
              <a:off x="-1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88" name="4"/>
            <p:cNvSpPr txBox="1"/>
            <p:nvPr/>
          </p:nvSpPr>
          <p:spPr>
            <a:xfrm>
              <a:off x="85833" y="68745"/>
              <a:ext cx="414448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692" name="5"/>
          <p:cNvGrpSpPr/>
          <p:nvPr/>
        </p:nvGrpSpPr>
        <p:grpSpPr>
          <a:xfrm>
            <a:off x="9473800" y="4103996"/>
            <a:ext cx="586117" cy="591661"/>
            <a:chOff x="0" y="0"/>
            <a:chExt cx="586115" cy="591660"/>
          </a:xfrm>
        </p:grpSpPr>
        <p:sp>
          <p:nvSpPr>
            <p:cNvPr id="690" name="Oval"/>
            <p:cNvSpPr/>
            <p:nvPr/>
          </p:nvSpPr>
          <p:spPr>
            <a:xfrm>
              <a:off x="0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91" name="5"/>
            <p:cNvSpPr txBox="1"/>
            <p:nvPr/>
          </p:nvSpPr>
          <p:spPr>
            <a:xfrm>
              <a:off x="85835" y="68745"/>
              <a:ext cx="414445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693" name="Line"/>
          <p:cNvSpPr/>
          <p:nvPr/>
        </p:nvSpPr>
        <p:spPr>
          <a:xfrm flipH="1">
            <a:off x="8891839" y="3777898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694" name="Line"/>
          <p:cNvSpPr/>
          <p:nvPr/>
        </p:nvSpPr>
        <p:spPr>
          <a:xfrm>
            <a:off x="9455839" y="3777898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697" name="8"/>
          <p:cNvGrpSpPr/>
          <p:nvPr/>
        </p:nvGrpSpPr>
        <p:grpSpPr>
          <a:xfrm>
            <a:off x="8097085" y="5042301"/>
            <a:ext cx="586115" cy="591663"/>
            <a:chOff x="0" y="0"/>
            <a:chExt cx="586114" cy="591661"/>
          </a:xfrm>
        </p:grpSpPr>
        <p:sp>
          <p:nvSpPr>
            <p:cNvPr id="695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96" name="8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700" name="9"/>
          <p:cNvGrpSpPr/>
          <p:nvPr/>
        </p:nvGrpSpPr>
        <p:grpSpPr>
          <a:xfrm>
            <a:off x="10004372" y="5042301"/>
            <a:ext cx="586117" cy="591663"/>
            <a:chOff x="0" y="0"/>
            <a:chExt cx="586115" cy="591661"/>
          </a:xfrm>
        </p:grpSpPr>
        <p:sp>
          <p:nvSpPr>
            <p:cNvPr id="698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699" name="9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sp>
        <p:nvSpPr>
          <p:cNvPr id="701" name="Line"/>
          <p:cNvSpPr/>
          <p:nvPr/>
        </p:nvSpPr>
        <p:spPr>
          <a:xfrm flipH="1">
            <a:off x="8432933" y="4716204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702" name="Line"/>
          <p:cNvSpPr/>
          <p:nvPr/>
        </p:nvSpPr>
        <p:spPr>
          <a:xfrm flipH="1">
            <a:off x="10742107" y="3758027"/>
            <a:ext cx="301070" cy="31347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705" name="7"/>
          <p:cNvGrpSpPr/>
          <p:nvPr/>
        </p:nvGrpSpPr>
        <p:grpSpPr>
          <a:xfrm>
            <a:off x="11595399" y="4106626"/>
            <a:ext cx="586117" cy="591663"/>
            <a:chOff x="0" y="0"/>
            <a:chExt cx="586115" cy="591661"/>
          </a:xfrm>
        </p:grpSpPr>
        <p:sp>
          <p:nvSpPr>
            <p:cNvPr id="703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04" name="7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706" name="Line"/>
          <p:cNvSpPr/>
          <p:nvPr/>
        </p:nvSpPr>
        <p:spPr>
          <a:xfrm>
            <a:off x="11494270" y="3780528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709" name="Group"/>
          <p:cNvGrpSpPr/>
          <p:nvPr/>
        </p:nvGrpSpPr>
        <p:grpSpPr>
          <a:xfrm>
            <a:off x="10007527" y="2489151"/>
            <a:ext cx="586117" cy="591663"/>
            <a:chOff x="0" y="0"/>
            <a:chExt cx="586115" cy="591661"/>
          </a:xfrm>
        </p:grpSpPr>
        <p:sp>
          <p:nvSpPr>
            <p:cNvPr id="707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08" name="1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712" name="Group"/>
          <p:cNvGrpSpPr/>
          <p:nvPr/>
        </p:nvGrpSpPr>
        <p:grpSpPr>
          <a:xfrm>
            <a:off x="9035478" y="3197040"/>
            <a:ext cx="586117" cy="591663"/>
            <a:chOff x="0" y="0"/>
            <a:chExt cx="586115" cy="591661"/>
          </a:xfrm>
        </p:grpSpPr>
        <p:sp>
          <p:nvSpPr>
            <p:cNvPr id="710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11" name="2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715" name="Group"/>
          <p:cNvGrpSpPr/>
          <p:nvPr/>
        </p:nvGrpSpPr>
        <p:grpSpPr>
          <a:xfrm>
            <a:off x="10967193" y="3229011"/>
            <a:ext cx="586115" cy="591662"/>
            <a:chOff x="0" y="0"/>
            <a:chExt cx="586114" cy="591661"/>
          </a:xfrm>
        </p:grpSpPr>
        <p:sp>
          <p:nvSpPr>
            <p:cNvPr id="713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14" name="3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718" name="Group"/>
          <p:cNvGrpSpPr/>
          <p:nvPr/>
        </p:nvGrpSpPr>
        <p:grpSpPr>
          <a:xfrm>
            <a:off x="10463277" y="4113886"/>
            <a:ext cx="586115" cy="591663"/>
            <a:chOff x="0" y="0"/>
            <a:chExt cx="586114" cy="591661"/>
          </a:xfrm>
        </p:grpSpPr>
        <p:sp>
          <p:nvSpPr>
            <p:cNvPr id="716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17" name="6"/>
            <p:cNvSpPr txBox="1"/>
            <p:nvPr/>
          </p:nvSpPr>
          <p:spPr>
            <a:xfrm>
              <a:off x="85834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721" name="Group"/>
          <p:cNvGrpSpPr/>
          <p:nvPr/>
        </p:nvGrpSpPr>
        <p:grpSpPr>
          <a:xfrm>
            <a:off x="8559145" y="4106628"/>
            <a:ext cx="586115" cy="591661"/>
            <a:chOff x="0" y="0"/>
            <a:chExt cx="586114" cy="591660"/>
          </a:xfrm>
        </p:grpSpPr>
        <p:sp>
          <p:nvSpPr>
            <p:cNvPr id="719" name="Oval"/>
            <p:cNvSpPr/>
            <p:nvPr/>
          </p:nvSpPr>
          <p:spPr>
            <a:xfrm>
              <a:off x="0" y="0"/>
              <a:ext cx="586115" cy="591661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20" name="4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724" name="Group"/>
          <p:cNvGrpSpPr/>
          <p:nvPr/>
        </p:nvGrpSpPr>
        <p:grpSpPr>
          <a:xfrm>
            <a:off x="10001520" y="2495642"/>
            <a:ext cx="586117" cy="591663"/>
            <a:chOff x="0" y="0"/>
            <a:chExt cx="586115" cy="591661"/>
          </a:xfrm>
        </p:grpSpPr>
        <p:sp>
          <p:nvSpPr>
            <p:cNvPr id="722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23" name="1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727" name="Group"/>
          <p:cNvGrpSpPr/>
          <p:nvPr/>
        </p:nvGrpSpPr>
        <p:grpSpPr>
          <a:xfrm>
            <a:off x="9019623" y="3201752"/>
            <a:ext cx="586117" cy="591663"/>
            <a:chOff x="0" y="0"/>
            <a:chExt cx="586115" cy="591661"/>
          </a:xfrm>
        </p:grpSpPr>
        <p:sp>
          <p:nvSpPr>
            <p:cNvPr id="725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26" name="2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730" name="Group"/>
          <p:cNvGrpSpPr/>
          <p:nvPr/>
        </p:nvGrpSpPr>
        <p:grpSpPr>
          <a:xfrm>
            <a:off x="10974827" y="3241711"/>
            <a:ext cx="586115" cy="591662"/>
            <a:chOff x="0" y="0"/>
            <a:chExt cx="586114" cy="591661"/>
          </a:xfrm>
        </p:grpSpPr>
        <p:sp>
          <p:nvSpPr>
            <p:cNvPr id="728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29" name="3"/>
            <p:cNvSpPr txBox="1"/>
            <p:nvPr/>
          </p:nvSpPr>
          <p:spPr>
            <a:xfrm>
              <a:off x="85834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733" name="Group"/>
          <p:cNvGrpSpPr/>
          <p:nvPr/>
        </p:nvGrpSpPr>
        <p:grpSpPr>
          <a:xfrm>
            <a:off x="10470912" y="4113886"/>
            <a:ext cx="586115" cy="591663"/>
            <a:chOff x="0" y="0"/>
            <a:chExt cx="586114" cy="591661"/>
          </a:xfrm>
        </p:grpSpPr>
        <p:sp>
          <p:nvSpPr>
            <p:cNvPr id="731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32" name="6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736" name="Group"/>
          <p:cNvGrpSpPr/>
          <p:nvPr/>
        </p:nvGrpSpPr>
        <p:grpSpPr>
          <a:xfrm>
            <a:off x="8543290" y="4108747"/>
            <a:ext cx="586115" cy="591661"/>
            <a:chOff x="0" y="0"/>
            <a:chExt cx="586114" cy="591660"/>
          </a:xfrm>
        </p:grpSpPr>
        <p:sp>
          <p:nvSpPr>
            <p:cNvPr id="734" name="Oval"/>
            <p:cNvSpPr/>
            <p:nvPr/>
          </p:nvSpPr>
          <p:spPr>
            <a:xfrm>
              <a:off x="0" y="0"/>
              <a:ext cx="586115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735" name="4"/>
            <p:cNvSpPr txBox="1"/>
            <p:nvPr/>
          </p:nvSpPr>
          <p:spPr>
            <a:xfrm>
              <a:off x="85833" y="68745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737" name="8"/>
          <p:cNvSpPr txBox="1"/>
          <p:nvPr/>
        </p:nvSpPr>
        <p:spPr>
          <a:xfrm>
            <a:off x="8043014" y="6411139"/>
            <a:ext cx="456344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8</a:t>
            </a:r>
          </a:p>
        </p:txBody>
      </p:sp>
      <p:sp>
        <p:nvSpPr>
          <p:cNvPr id="738" name="4"/>
          <p:cNvSpPr txBox="1"/>
          <p:nvPr/>
        </p:nvSpPr>
        <p:spPr>
          <a:xfrm>
            <a:off x="8433704" y="6411139"/>
            <a:ext cx="496228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4</a:t>
            </a:r>
          </a:p>
        </p:txBody>
      </p:sp>
      <p:sp>
        <p:nvSpPr>
          <p:cNvPr id="739" name="5"/>
          <p:cNvSpPr txBox="1"/>
          <p:nvPr/>
        </p:nvSpPr>
        <p:spPr>
          <a:xfrm>
            <a:off x="9345459" y="6411139"/>
            <a:ext cx="399422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5</a:t>
            </a:r>
          </a:p>
        </p:txBody>
      </p:sp>
      <p:sp>
        <p:nvSpPr>
          <p:cNvPr id="740" name="2"/>
          <p:cNvSpPr txBox="1"/>
          <p:nvPr/>
        </p:nvSpPr>
        <p:spPr>
          <a:xfrm>
            <a:off x="8977950" y="6411139"/>
            <a:ext cx="372316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2</a:t>
            </a:r>
          </a:p>
        </p:txBody>
      </p:sp>
      <p:sp>
        <p:nvSpPr>
          <p:cNvPr id="741" name="1"/>
          <p:cNvSpPr txBox="1"/>
          <p:nvPr/>
        </p:nvSpPr>
        <p:spPr>
          <a:xfrm>
            <a:off x="9828858" y="6411139"/>
            <a:ext cx="387031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</a:t>
            </a:r>
          </a:p>
        </p:txBody>
      </p:sp>
      <p:sp>
        <p:nvSpPr>
          <p:cNvPr id="742" name="9"/>
          <p:cNvSpPr txBox="1"/>
          <p:nvPr/>
        </p:nvSpPr>
        <p:spPr>
          <a:xfrm>
            <a:off x="10265755" y="6411139"/>
            <a:ext cx="386644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9</a:t>
            </a:r>
          </a:p>
        </p:txBody>
      </p:sp>
      <p:sp>
        <p:nvSpPr>
          <p:cNvPr id="743" name="10"/>
          <p:cNvSpPr txBox="1"/>
          <p:nvPr/>
        </p:nvSpPr>
        <p:spPr>
          <a:xfrm>
            <a:off x="11157790" y="6411139"/>
            <a:ext cx="628271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10</a:t>
            </a:r>
          </a:p>
        </p:txBody>
      </p:sp>
      <p:sp>
        <p:nvSpPr>
          <p:cNvPr id="744" name="6"/>
          <p:cNvSpPr txBox="1"/>
          <p:nvPr/>
        </p:nvSpPr>
        <p:spPr>
          <a:xfrm>
            <a:off x="10694482" y="6411139"/>
            <a:ext cx="408715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6</a:t>
            </a:r>
          </a:p>
        </p:txBody>
      </p:sp>
      <p:sp>
        <p:nvSpPr>
          <p:cNvPr id="745" name="3"/>
          <p:cNvSpPr txBox="1"/>
          <p:nvPr/>
        </p:nvSpPr>
        <p:spPr>
          <a:xfrm>
            <a:off x="11692673" y="6411473"/>
            <a:ext cx="416072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3</a:t>
            </a:r>
          </a:p>
        </p:txBody>
      </p:sp>
      <p:sp>
        <p:nvSpPr>
          <p:cNvPr id="746" name="7"/>
          <p:cNvSpPr txBox="1"/>
          <p:nvPr/>
        </p:nvSpPr>
        <p:spPr>
          <a:xfrm>
            <a:off x="12168688" y="6411139"/>
            <a:ext cx="383158" cy="1917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lnSpc>
                <a:spcPts val="2500"/>
              </a:lnSpc>
              <a:defRPr sz="25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7</a:t>
            </a:r>
          </a:p>
        </p:txBody>
      </p:sp>
      <p:sp>
        <p:nvSpPr>
          <p:cNvPr id="747" name="ORDER: Number of vertices in the graph.…"/>
          <p:cNvSpPr txBox="1"/>
          <p:nvPr/>
        </p:nvSpPr>
        <p:spPr>
          <a:xfrm>
            <a:off x="5454516" y="2146928"/>
            <a:ext cx="1059930" cy="73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STACK:</a:t>
            </a:r>
          </a:p>
        </p:txBody>
      </p:sp>
      <p:grpSp>
        <p:nvGrpSpPr>
          <p:cNvPr id="760" name="Group"/>
          <p:cNvGrpSpPr/>
          <p:nvPr/>
        </p:nvGrpSpPr>
        <p:grpSpPr>
          <a:xfrm>
            <a:off x="5389347" y="6120118"/>
            <a:ext cx="2008319" cy="1134413"/>
            <a:chOff x="-53881" y="-53881"/>
            <a:chExt cx="2008318" cy="1134411"/>
          </a:xfrm>
        </p:grpSpPr>
        <p:grpSp>
          <p:nvGrpSpPr>
            <p:cNvPr id="750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749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748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53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752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751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56" name="1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755" name="1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1</a:t>
                </a:r>
              </a:p>
            </p:txBody>
          </p:sp>
          <p:pic>
            <p:nvPicPr>
              <p:cNvPr id="754" name="1" descr="1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59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758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757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763" name="L"/>
          <p:cNvGrpSpPr/>
          <p:nvPr/>
        </p:nvGrpSpPr>
        <p:grpSpPr>
          <a:xfrm>
            <a:off x="6853023" y="6646724"/>
            <a:ext cx="544643" cy="613714"/>
            <a:chOff x="0" y="0"/>
            <a:chExt cx="544641" cy="613712"/>
          </a:xfrm>
        </p:grpSpPr>
        <p:sp>
          <p:nvSpPr>
            <p:cNvPr id="762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761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776" name="Group"/>
          <p:cNvGrpSpPr/>
          <p:nvPr/>
        </p:nvGrpSpPr>
        <p:grpSpPr>
          <a:xfrm>
            <a:off x="5389347" y="2809818"/>
            <a:ext cx="2008319" cy="1134413"/>
            <a:chOff x="-53881" y="-53881"/>
            <a:chExt cx="2008318" cy="1134411"/>
          </a:xfrm>
        </p:grpSpPr>
        <p:grpSp>
          <p:nvGrpSpPr>
            <p:cNvPr id="766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765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764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69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768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767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72" name="8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771" name="8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8</a:t>
                </a:r>
              </a:p>
            </p:txBody>
          </p:sp>
          <p:pic>
            <p:nvPicPr>
              <p:cNvPr id="770" name="8" descr="8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75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774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773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789" name="Group"/>
          <p:cNvGrpSpPr/>
          <p:nvPr/>
        </p:nvGrpSpPr>
        <p:grpSpPr>
          <a:xfrm>
            <a:off x="5389347" y="3927581"/>
            <a:ext cx="2008319" cy="1134413"/>
            <a:chOff x="-53881" y="-53881"/>
            <a:chExt cx="2008318" cy="1134411"/>
          </a:xfrm>
        </p:grpSpPr>
        <p:grpSp>
          <p:nvGrpSpPr>
            <p:cNvPr id="779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778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777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82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781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780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85" name="4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784" name="4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4</a:t>
                </a:r>
              </a:p>
            </p:txBody>
          </p:sp>
          <p:pic>
            <p:nvPicPr>
              <p:cNvPr id="783" name="4" descr="4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88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787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786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802" name="Group"/>
          <p:cNvGrpSpPr/>
          <p:nvPr/>
        </p:nvGrpSpPr>
        <p:grpSpPr>
          <a:xfrm>
            <a:off x="5393886" y="5015467"/>
            <a:ext cx="2008320" cy="1134412"/>
            <a:chOff x="-53881" y="-53881"/>
            <a:chExt cx="2008318" cy="1134411"/>
          </a:xfrm>
        </p:grpSpPr>
        <p:grpSp>
          <p:nvGrpSpPr>
            <p:cNvPr id="792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791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790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95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794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793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798" name="2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797" name="2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2</a:t>
                </a:r>
              </a:p>
            </p:txBody>
          </p:sp>
          <p:pic>
            <p:nvPicPr>
              <p:cNvPr id="796" name="2" descr="2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801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800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799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805" name="L"/>
          <p:cNvGrpSpPr/>
          <p:nvPr/>
        </p:nvGrpSpPr>
        <p:grpSpPr>
          <a:xfrm>
            <a:off x="6853023" y="5524505"/>
            <a:ext cx="544643" cy="613714"/>
            <a:chOff x="0" y="0"/>
            <a:chExt cx="544641" cy="613712"/>
          </a:xfrm>
        </p:grpSpPr>
        <p:sp>
          <p:nvSpPr>
            <p:cNvPr id="804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803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08" name="L"/>
          <p:cNvGrpSpPr/>
          <p:nvPr/>
        </p:nvGrpSpPr>
        <p:grpSpPr>
          <a:xfrm>
            <a:off x="6808922" y="4437804"/>
            <a:ext cx="544642" cy="613713"/>
            <a:chOff x="0" y="0"/>
            <a:chExt cx="544641" cy="613712"/>
          </a:xfrm>
        </p:grpSpPr>
        <p:sp>
          <p:nvSpPr>
            <p:cNvPr id="807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806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11" name="L"/>
          <p:cNvGrpSpPr/>
          <p:nvPr/>
        </p:nvGrpSpPr>
        <p:grpSpPr>
          <a:xfrm>
            <a:off x="6852085" y="3319154"/>
            <a:ext cx="544642" cy="613714"/>
            <a:chOff x="0" y="0"/>
            <a:chExt cx="544641" cy="613712"/>
          </a:xfrm>
        </p:grpSpPr>
        <p:sp>
          <p:nvSpPr>
            <p:cNvPr id="810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809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14" name="P"/>
          <p:cNvGrpSpPr/>
          <p:nvPr/>
        </p:nvGrpSpPr>
        <p:grpSpPr>
          <a:xfrm>
            <a:off x="6853023" y="3319154"/>
            <a:ext cx="544643" cy="613714"/>
            <a:chOff x="0" y="0"/>
            <a:chExt cx="544641" cy="613712"/>
          </a:xfrm>
        </p:grpSpPr>
        <p:sp>
          <p:nvSpPr>
            <p:cNvPr id="813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812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17" name="R"/>
          <p:cNvGrpSpPr/>
          <p:nvPr/>
        </p:nvGrpSpPr>
        <p:grpSpPr>
          <a:xfrm>
            <a:off x="6852085" y="3319154"/>
            <a:ext cx="544642" cy="613714"/>
            <a:chOff x="0" y="0"/>
            <a:chExt cx="544641" cy="613712"/>
          </a:xfrm>
        </p:grpSpPr>
        <p:sp>
          <p:nvSpPr>
            <p:cNvPr id="816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815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20" name="Group"/>
          <p:cNvGrpSpPr/>
          <p:nvPr/>
        </p:nvGrpSpPr>
        <p:grpSpPr>
          <a:xfrm>
            <a:off x="8095704" y="5049561"/>
            <a:ext cx="586115" cy="591663"/>
            <a:chOff x="0" y="0"/>
            <a:chExt cx="586114" cy="591661"/>
          </a:xfrm>
        </p:grpSpPr>
        <p:sp>
          <p:nvSpPr>
            <p:cNvPr id="818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819" name="8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823" name="Group"/>
          <p:cNvGrpSpPr/>
          <p:nvPr/>
        </p:nvGrpSpPr>
        <p:grpSpPr>
          <a:xfrm>
            <a:off x="8095704" y="5051616"/>
            <a:ext cx="586115" cy="591663"/>
            <a:chOff x="0" y="0"/>
            <a:chExt cx="586114" cy="591661"/>
          </a:xfrm>
        </p:grpSpPr>
        <p:sp>
          <p:nvSpPr>
            <p:cNvPr id="821" name="Oval"/>
            <p:cNvSpPr/>
            <p:nvPr/>
          </p:nvSpPr>
          <p:spPr>
            <a:xfrm>
              <a:off x="0" y="0"/>
              <a:ext cx="586115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822" name="8"/>
            <p:cNvSpPr txBox="1"/>
            <p:nvPr/>
          </p:nvSpPr>
          <p:spPr>
            <a:xfrm>
              <a:off x="85833" y="68746"/>
              <a:ext cx="414447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grpSp>
        <p:nvGrpSpPr>
          <p:cNvPr id="826" name="P"/>
          <p:cNvGrpSpPr/>
          <p:nvPr/>
        </p:nvGrpSpPr>
        <p:grpSpPr>
          <a:xfrm>
            <a:off x="6821801" y="4440538"/>
            <a:ext cx="544642" cy="613713"/>
            <a:chOff x="0" y="0"/>
            <a:chExt cx="544641" cy="613712"/>
          </a:xfrm>
        </p:grpSpPr>
        <p:sp>
          <p:nvSpPr>
            <p:cNvPr id="825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824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29" name="R"/>
          <p:cNvGrpSpPr/>
          <p:nvPr/>
        </p:nvGrpSpPr>
        <p:grpSpPr>
          <a:xfrm>
            <a:off x="6808922" y="4437804"/>
            <a:ext cx="544642" cy="613713"/>
            <a:chOff x="0" y="0"/>
            <a:chExt cx="544641" cy="613712"/>
          </a:xfrm>
        </p:grpSpPr>
        <p:sp>
          <p:nvSpPr>
            <p:cNvPr id="828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827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42" name="Group"/>
          <p:cNvGrpSpPr/>
          <p:nvPr/>
        </p:nvGrpSpPr>
        <p:grpSpPr>
          <a:xfrm>
            <a:off x="5411804" y="3912231"/>
            <a:ext cx="2008319" cy="1134413"/>
            <a:chOff x="-53881" y="-53881"/>
            <a:chExt cx="2008318" cy="1134411"/>
          </a:xfrm>
        </p:grpSpPr>
        <p:grpSp>
          <p:nvGrpSpPr>
            <p:cNvPr id="832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831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830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835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834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833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838" name="5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837" name="5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5</a:t>
                </a:r>
              </a:p>
            </p:txBody>
          </p:sp>
          <p:pic>
            <p:nvPicPr>
              <p:cNvPr id="836" name="5" descr="5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841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840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839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845" name="Group"/>
          <p:cNvGrpSpPr/>
          <p:nvPr/>
        </p:nvGrpSpPr>
        <p:grpSpPr>
          <a:xfrm>
            <a:off x="9468862" y="4103996"/>
            <a:ext cx="586117" cy="591661"/>
            <a:chOff x="0" y="0"/>
            <a:chExt cx="586115" cy="591660"/>
          </a:xfrm>
        </p:grpSpPr>
        <p:sp>
          <p:nvSpPr>
            <p:cNvPr id="843" name="Oval"/>
            <p:cNvSpPr/>
            <p:nvPr/>
          </p:nvSpPr>
          <p:spPr>
            <a:xfrm>
              <a:off x="0" y="0"/>
              <a:ext cx="586116" cy="591661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844" name="5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grpSp>
        <p:nvGrpSpPr>
          <p:cNvPr id="848" name="Group"/>
          <p:cNvGrpSpPr/>
          <p:nvPr/>
        </p:nvGrpSpPr>
        <p:grpSpPr>
          <a:xfrm>
            <a:off x="9468862" y="4103996"/>
            <a:ext cx="586117" cy="591661"/>
            <a:chOff x="0" y="0"/>
            <a:chExt cx="586115" cy="591660"/>
          </a:xfrm>
        </p:grpSpPr>
        <p:sp>
          <p:nvSpPr>
            <p:cNvPr id="846" name="Oval"/>
            <p:cNvSpPr/>
            <p:nvPr/>
          </p:nvSpPr>
          <p:spPr>
            <a:xfrm>
              <a:off x="0" y="0"/>
              <a:ext cx="586116" cy="59166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847" name="5"/>
            <p:cNvSpPr txBox="1"/>
            <p:nvPr/>
          </p:nvSpPr>
          <p:spPr>
            <a:xfrm>
              <a:off x="85835" y="68745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grpSp>
        <p:nvGrpSpPr>
          <p:cNvPr id="851" name="L"/>
          <p:cNvGrpSpPr/>
          <p:nvPr/>
        </p:nvGrpSpPr>
        <p:grpSpPr>
          <a:xfrm>
            <a:off x="6864785" y="4440538"/>
            <a:ext cx="544642" cy="613713"/>
            <a:chOff x="0" y="0"/>
            <a:chExt cx="544641" cy="613712"/>
          </a:xfrm>
        </p:grpSpPr>
        <p:sp>
          <p:nvSpPr>
            <p:cNvPr id="850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849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54" name="P"/>
          <p:cNvGrpSpPr/>
          <p:nvPr/>
        </p:nvGrpSpPr>
        <p:grpSpPr>
          <a:xfrm>
            <a:off x="6864785" y="4440538"/>
            <a:ext cx="544642" cy="613713"/>
            <a:chOff x="0" y="0"/>
            <a:chExt cx="544641" cy="613712"/>
          </a:xfrm>
        </p:grpSpPr>
        <p:sp>
          <p:nvSpPr>
            <p:cNvPr id="853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852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57" name="P"/>
          <p:cNvGrpSpPr/>
          <p:nvPr/>
        </p:nvGrpSpPr>
        <p:grpSpPr>
          <a:xfrm>
            <a:off x="6852085" y="6646724"/>
            <a:ext cx="544642" cy="613714"/>
            <a:chOff x="0" y="0"/>
            <a:chExt cx="544641" cy="613712"/>
          </a:xfrm>
        </p:grpSpPr>
        <p:sp>
          <p:nvSpPr>
            <p:cNvPr id="856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855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60" name="R"/>
          <p:cNvGrpSpPr/>
          <p:nvPr/>
        </p:nvGrpSpPr>
        <p:grpSpPr>
          <a:xfrm>
            <a:off x="6864785" y="4440538"/>
            <a:ext cx="544642" cy="613713"/>
            <a:chOff x="0" y="0"/>
            <a:chExt cx="544641" cy="613712"/>
          </a:xfrm>
        </p:grpSpPr>
        <p:sp>
          <p:nvSpPr>
            <p:cNvPr id="859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858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63" name="P"/>
          <p:cNvGrpSpPr/>
          <p:nvPr/>
        </p:nvGrpSpPr>
        <p:grpSpPr>
          <a:xfrm>
            <a:off x="6852085" y="5535553"/>
            <a:ext cx="544642" cy="613714"/>
            <a:chOff x="0" y="0"/>
            <a:chExt cx="544641" cy="613712"/>
          </a:xfrm>
        </p:grpSpPr>
        <p:sp>
          <p:nvSpPr>
            <p:cNvPr id="862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861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66" name="R"/>
          <p:cNvGrpSpPr/>
          <p:nvPr/>
        </p:nvGrpSpPr>
        <p:grpSpPr>
          <a:xfrm>
            <a:off x="6852085" y="5535553"/>
            <a:ext cx="544642" cy="613714"/>
            <a:chOff x="0" y="0"/>
            <a:chExt cx="544641" cy="613712"/>
          </a:xfrm>
        </p:grpSpPr>
        <p:sp>
          <p:nvSpPr>
            <p:cNvPr id="865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864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69" name="R"/>
          <p:cNvGrpSpPr/>
          <p:nvPr/>
        </p:nvGrpSpPr>
        <p:grpSpPr>
          <a:xfrm>
            <a:off x="6864785" y="6646724"/>
            <a:ext cx="544642" cy="613714"/>
            <a:chOff x="0" y="0"/>
            <a:chExt cx="544641" cy="613712"/>
          </a:xfrm>
        </p:grpSpPr>
        <p:sp>
          <p:nvSpPr>
            <p:cNvPr id="868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867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82" name="Group"/>
          <p:cNvGrpSpPr/>
          <p:nvPr/>
        </p:nvGrpSpPr>
        <p:grpSpPr>
          <a:xfrm>
            <a:off x="5392948" y="5023849"/>
            <a:ext cx="2008319" cy="1134413"/>
            <a:chOff x="-53881" y="-53881"/>
            <a:chExt cx="2008318" cy="1134411"/>
          </a:xfrm>
        </p:grpSpPr>
        <p:grpSp>
          <p:nvGrpSpPr>
            <p:cNvPr id="872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871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870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875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874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873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878" name="3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877" name="3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3</a:t>
                </a:r>
              </a:p>
            </p:txBody>
          </p:sp>
          <p:pic>
            <p:nvPicPr>
              <p:cNvPr id="876" name="3" descr="3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881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880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879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885" name="L"/>
          <p:cNvGrpSpPr/>
          <p:nvPr/>
        </p:nvGrpSpPr>
        <p:grpSpPr>
          <a:xfrm>
            <a:off x="6852085" y="5532888"/>
            <a:ext cx="544642" cy="613713"/>
            <a:chOff x="0" y="0"/>
            <a:chExt cx="544641" cy="613712"/>
          </a:xfrm>
        </p:grpSpPr>
        <p:sp>
          <p:nvSpPr>
            <p:cNvPr id="884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883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88" name="P"/>
          <p:cNvGrpSpPr/>
          <p:nvPr/>
        </p:nvGrpSpPr>
        <p:grpSpPr>
          <a:xfrm>
            <a:off x="6851146" y="5543936"/>
            <a:ext cx="544642" cy="613714"/>
            <a:chOff x="0" y="0"/>
            <a:chExt cx="544641" cy="613712"/>
          </a:xfrm>
        </p:grpSpPr>
        <p:sp>
          <p:nvSpPr>
            <p:cNvPr id="887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886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891" name="R"/>
          <p:cNvGrpSpPr/>
          <p:nvPr/>
        </p:nvGrpSpPr>
        <p:grpSpPr>
          <a:xfrm>
            <a:off x="6851146" y="5543936"/>
            <a:ext cx="544642" cy="613714"/>
            <a:chOff x="0" y="0"/>
            <a:chExt cx="544641" cy="613712"/>
          </a:xfrm>
        </p:grpSpPr>
        <p:sp>
          <p:nvSpPr>
            <p:cNvPr id="890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889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04" name="Group"/>
          <p:cNvGrpSpPr/>
          <p:nvPr/>
        </p:nvGrpSpPr>
        <p:grpSpPr>
          <a:xfrm>
            <a:off x="5399125" y="3909767"/>
            <a:ext cx="2008320" cy="1134413"/>
            <a:chOff x="-53881" y="-53881"/>
            <a:chExt cx="2008318" cy="1134411"/>
          </a:xfrm>
        </p:grpSpPr>
        <p:grpSp>
          <p:nvGrpSpPr>
            <p:cNvPr id="894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893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892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897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896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895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00" name="6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899" name="6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6</a:t>
                </a:r>
              </a:p>
            </p:txBody>
          </p:sp>
          <p:pic>
            <p:nvPicPr>
              <p:cNvPr id="898" name="6" descr="6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03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902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901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907" name="L"/>
          <p:cNvGrpSpPr/>
          <p:nvPr/>
        </p:nvGrpSpPr>
        <p:grpSpPr>
          <a:xfrm>
            <a:off x="6864785" y="4439720"/>
            <a:ext cx="544642" cy="613714"/>
            <a:chOff x="0" y="0"/>
            <a:chExt cx="544641" cy="613712"/>
          </a:xfrm>
        </p:grpSpPr>
        <p:sp>
          <p:nvSpPr>
            <p:cNvPr id="906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905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20" name="Group"/>
          <p:cNvGrpSpPr/>
          <p:nvPr/>
        </p:nvGrpSpPr>
        <p:grpSpPr>
          <a:xfrm>
            <a:off x="5376647" y="2823330"/>
            <a:ext cx="2008319" cy="1134413"/>
            <a:chOff x="-53881" y="-53881"/>
            <a:chExt cx="2008318" cy="1134411"/>
          </a:xfrm>
        </p:grpSpPr>
        <p:grpSp>
          <p:nvGrpSpPr>
            <p:cNvPr id="910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909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908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13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912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911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16" name="9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915" name="9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9</a:t>
                </a:r>
              </a:p>
            </p:txBody>
          </p:sp>
          <p:pic>
            <p:nvPicPr>
              <p:cNvPr id="914" name="9" descr="9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19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918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917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923" name="L"/>
          <p:cNvGrpSpPr/>
          <p:nvPr/>
        </p:nvGrpSpPr>
        <p:grpSpPr>
          <a:xfrm>
            <a:off x="6840323" y="3349937"/>
            <a:ext cx="544643" cy="613713"/>
            <a:chOff x="0" y="0"/>
            <a:chExt cx="544641" cy="613712"/>
          </a:xfrm>
        </p:grpSpPr>
        <p:sp>
          <p:nvSpPr>
            <p:cNvPr id="922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921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26" name="P"/>
          <p:cNvGrpSpPr/>
          <p:nvPr/>
        </p:nvGrpSpPr>
        <p:grpSpPr>
          <a:xfrm>
            <a:off x="6839385" y="3349937"/>
            <a:ext cx="544642" cy="613713"/>
            <a:chOff x="0" y="0"/>
            <a:chExt cx="544641" cy="613712"/>
          </a:xfrm>
        </p:grpSpPr>
        <p:sp>
          <p:nvSpPr>
            <p:cNvPr id="925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924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29" name="R"/>
          <p:cNvGrpSpPr/>
          <p:nvPr/>
        </p:nvGrpSpPr>
        <p:grpSpPr>
          <a:xfrm>
            <a:off x="6852085" y="3349937"/>
            <a:ext cx="544642" cy="613713"/>
            <a:chOff x="0" y="0"/>
            <a:chExt cx="544641" cy="613712"/>
          </a:xfrm>
        </p:grpSpPr>
        <p:sp>
          <p:nvSpPr>
            <p:cNvPr id="928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927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32" name="Group"/>
          <p:cNvGrpSpPr/>
          <p:nvPr/>
        </p:nvGrpSpPr>
        <p:grpSpPr>
          <a:xfrm>
            <a:off x="10002201" y="5039631"/>
            <a:ext cx="586117" cy="591663"/>
            <a:chOff x="0" y="0"/>
            <a:chExt cx="586115" cy="591661"/>
          </a:xfrm>
        </p:grpSpPr>
        <p:sp>
          <p:nvSpPr>
            <p:cNvPr id="930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931" name="9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grpSp>
        <p:nvGrpSpPr>
          <p:cNvPr id="935" name="Group"/>
          <p:cNvGrpSpPr/>
          <p:nvPr/>
        </p:nvGrpSpPr>
        <p:grpSpPr>
          <a:xfrm>
            <a:off x="10973927" y="5049561"/>
            <a:ext cx="586117" cy="591663"/>
            <a:chOff x="0" y="0"/>
            <a:chExt cx="586115" cy="591661"/>
          </a:xfrm>
        </p:grpSpPr>
        <p:sp>
          <p:nvSpPr>
            <p:cNvPr id="933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934" name="10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grpSp>
        <p:nvGrpSpPr>
          <p:cNvPr id="938" name="Group"/>
          <p:cNvGrpSpPr/>
          <p:nvPr/>
        </p:nvGrpSpPr>
        <p:grpSpPr>
          <a:xfrm>
            <a:off x="11607651" y="4113886"/>
            <a:ext cx="586117" cy="591663"/>
            <a:chOff x="0" y="0"/>
            <a:chExt cx="586115" cy="591661"/>
          </a:xfrm>
        </p:grpSpPr>
        <p:sp>
          <p:nvSpPr>
            <p:cNvPr id="93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937" name="7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grpSp>
        <p:nvGrpSpPr>
          <p:cNvPr id="941" name="Group"/>
          <p:cNvGrpSpPr/>
          <p:nvPr/>
        </p:nvGrpSpPr>
        <p:grpSpPr>
          <a:xfrm>
            <a:off x="10005317" y="5028481"/>
            <a:ext cx="586117" cy="591663"/>
            <a:chOff x="0" y="0"/>
            <a:chExt cx="586115" cy="591661"/>
          </a:xfrm>
        </p:grpSpPr>
        <p:sp>
          <p:nvSpPr>
            <p:cNvPr id="939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940" name="9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9</a:t>
              </a:r>
            </a:p>
          </p:txBody>
        </p:sp>
      </p:grpSp>
      <p:grpSp>
        <p:nvGrpSpPr>
          <p:cNvPr id="954" name="Group"/>
          <p:cNvGrpSpPr/>
          <p:nvPr/>
        </p:nvGrpSpPr>
        <p:grpSpPr>
          <a:xfrm>
            <a:off x="5376647" y="2804714"/>
            <a:ext cx="2008319" cy="1134413"/>
            <a:chOff x="-53881" y="-53881"/>
            <a:chExt cx="2008318" cy="1134411"/>
          </a:xfrm>
        </p:grpSpPr>
        <p:grpSp>
          <p:nvGrpSpPr>
            <p:cNvPr id="944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943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942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47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946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945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50" name="10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949" name="10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10</a:t>
                </a:r>
              </a:p>
            </p:txBody>
          </p:sp>
          <p:pic>
            <p:nvPicPr>
              <p:cNvPr id="948" name="10" descr="10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53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952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951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957" name="L"/>
          <p:cNvGrpSpPr/>
          <p:nvPr/>
        </p:nvGrpSpPr>
        <p:grpSpPr>
          <a:xfrm>
            <a:off x="6840323" y="3331321"/>
            <a:ext cx="544643" cy="613713"/>
            <a:chOff x="0" y="0"/>
            <a:chExt cx="544641" cy="613712"/>
          </a:xfrm>
        </p:grpSpPr>
        <p:sp>
          <p:nvSpPr>
            <p:cNvPr id="956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955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60" name="P"/>
          <p:cNvGrpSpPr/>
          <p:nvPr/>
        </p:nvGrpSpPr>
        <p:grpSpPr>
          <a:xfrm>
            <a:off x="6839385" y="3331321"/>
            <a:ext cx="544642" cy="613713"/>
            <a:chOff x="0" y="0"/>
            <a:chExt cx="544641" cy="613712"/>
          </a:xfrm>
        </p:grpSpPr>
        <p:sp>
          <p:nvSpPr>
            <p:cNvPr id="959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958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63" name="R"/>
          <p:cNvGrpSpPr/>
          <p:nvPr/>
        </p:nvGrpSpPr>
        <p:grpSpPr>
          <a:xfrm>
            <a:off x="6852085" y="3331321"/>
            <a:ext cx="544642" cy="613713"/>
            <a:chOff x="0" y="0"/>
            <a:chExt cx="544641" cy="613712"/>
          </a:xfrm>
        </p:grpSpPr>
        <p:sp>
          <p:nvSpPr>
            <p:cNvPr id="962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961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66" name="Group"/>
          <p:cNvGrpSpPr/>
          <p:nvPr/>
        </p:nvGrpSpPr>
        <p:grpSpPr>
          <a:xfrm>
            <a:off x="10974827" y="5049561"/>
            <a:ext cx="586116" cy="591663"/>
            <a:chOff x="0" y="0"/>
            <a:chExt cx="586115" cy="591661"/>
          </a:xfrm>
        </p:grpSpPr>
        <p:sp>
          <p:nvSpPr>
            <p:cNvPr id="964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965" name="10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grpSp>
        <p:nvGrpSpPr>
          <p:cNvPr id="969" name="Group"/>
          <p:cNvGrpSpPr/>
          <p:nvPr/>
        </p:nvGrpSpPr>
        <p:grpSpPr>
          <a:xfrm>
            <a:off x="11607651" y="4109184"/>
            <a:ext cx="586117" cy="591663"/>
            <a:chOff x="0" y="0"/>
            <a:chExt cx="586115" cy="591661"/>
          </a:xfrm>
        </p:grpSpPr>
        <p:sp>
          <p:nvSpPr>
            <p:cNvPr id="967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968" name="7"/>
            <p:cNvSpPr txBox="1"/>
            <p:nvPr/>
          </p:nvSpPr>
          <p:spPr>
            <a:xfrm>
              <a:off x="85835" y="68746"/>
              <a:ext cx="414446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grpSp>
        <p:nvGrpSpPr>
          <p:cNvPr id="972" name="P"/>
          <p:cNvGrpSpPr/>
          <p:nvPr/>
        </p:nvGrpSpPr>
        <p:grpSpPr>
          <a:xfrm>
            <a:off x="6852084" y="4440538"/>
            <a:ext cx="544642" cy="613713"/>
            <a:chOff x="0" y="0"/>
            <a:chExt cx="544641" cy="613712"/>
          </a:xfrm>
        </p:grpSpPr>
        <p:sp>
          <p:nvSpPr>
            <p:cNvPr id="971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970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75" name="R"/>
          <p:cNvGrpSpPr/>
          <p:nvPr/>
        </p:nvGrpSpPr>
        <p:grpSpPr>
          <a:xfrm>
            <a:off x="6853023" y="4440538"/>
            <a:ext cx="544643" cy="613713"/>
            <a:chOff x="0" y="0"/>
            <a:chExt cx="544641" cy="613712"/>
          </a:xfrm>
        </p:grpSpPr>
        <p:sp>
          <p:nvSpPr>
            <p:cNvPr id="974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973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88" name="Group"/>
          <p:cNvGrpSpPr/>
          <p:nvPr/>
        </p:nvGrpSpPr>
        <p:grpSpPr>
          <a:xfrm>
            <a:off x="5407145" y="3903245"/>
            <a:ext cx="2008319" cy="1134413"/>
            <a:chOff x="-53881" y="-53881"/>
            <a:chExt cx="2008318" cy="1134411"/>
          </a:xfrm>
        </p:grpSpPr>
        <p:grpSp>
          <p:nvGrpSpPr>
            <p:cNvPr id="978" name="inOrder(node)"/>
            <p:cNvGrpSpPr/>
            <p:nvPr/>
          </p:nvGrpSpPr>
          <p:grpSpPr>
            <a:xfrm>
              <a:off x="-53882" y="-53882"/>
              <a:ext cx="2008319" cy="613714"/>
              <a:chOff x="0" y="0"/>
              <a:chExt cx="2008318" cy="613712"/>
            </a:xfrm>
          </p:grpSpPr>
          <p:sp>
            <p:nvSpPr>
              <p:cNvPr id="977" name="inOrder(node)"/>
              <p:cNvSpPr/>
              <p:nvPr/>
            </p:nvSpPr>
            <p:spPr>
              <a:xfrm>
                <a:off x="53881" y="53881"/>
                <a:ext cx="1900556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inOrder(node)</a:t>
                </a:r>
              </a:p>
            </p:txBody>
          </p:sp>
          <p:pic>
            <p:nvPicPr>
              <p:cNvPr id="976" name="inOrder(node)" descr="inOrder(node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-1"/>
                <a:ext cx="2008319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81" name="node"/>
            <p:cNvGrpSpPr/>
            <p:nvPr/>
          </p:nvGrpSpPr>
          <p:grpSpPr>
            <a:xfrm>
              <a:off x="-53882" y="466817"/>
              <a:ext cx="994917" cy="613714"/>
              <a:chOff x="0" y="0"/>
              <a:chExt cx="994916" cy="613712"/>
            </a:xfrm>
          </p:grpSpPr>
          <p:sp>
            <p:nvSpPr>
              <p:cNvPr id="980" name="node"/>
              <p:cNvSpPr/>
              <p:nvPr/>
            </p:nvSpPr>
            <p:spPr>
              <a:xfrm>
                <a:off x="53881" y="53881"/>
                <a:ext cx="88715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node </a:t>
                </a:r>
              </a:p>
            </p:txBody>
          </p:sp>
          <p:pic>
            <p:nvPicPr>
              <p:cNvPr id="979" name="node" descr="node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9491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84" name="7"/>
            <p:cNvGrpSpPr/>
            <p:nvPr/>
          </p:nvGrpSpPr>
          <p:grpSpPr>
            <a:xfrm>
              <a:off x="857319" y="466817"/>
              <a:ext cx="628271" cy="613714"/>
              <a:chOff x="0" y="0"/>
              <a:chExt cx="628270" cy="613712"/>
            </a:xfrm>
          </p:grpSpPr>
          <p:sp>
            <p:nvSpPr>
              <p:cNvPr id="983" name="7"/>
              <p:cNvSpPr/>
              <p:nvPr/>
            </p:nvSpPr>
            <p:spPr>
              <a:xfrm>
                <a:off x="53881" y="53881"/>
                <a:ext cx="520508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7</a:t>
                </a:r>
              </a:p>
            </p:txBody>
          </p:sp>
          <p:pic>
            <p:nvPicPr>
              <p:cNvPr id="982" name="7" descr="7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628272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987" name="/"/>
            <p:cNvGrpSpPr/>
            <p:nvPr/>
          </p:nvGrpSpPr>
          <p:grpSpPr>
            <a:xfrm>
              <a:off x="1405249" y="466817"/>
              <a:ext cx="544643" cy="613714"/>
              <a:chOff x="0" y="0"/>
              <a:chExt cx="544641" cy="613712"/>
            </a:xfrm>
          </p:grpSpPr>
          <p:sp>
            <p:nvSpPr>
              <p:cNvPr id="986" name="/"/>
              <p:cNvSpPr/>
              <p:nvPr/>
            </p:nvSpPr>
            <p:spPr>
              <a:xfrm>
                <a:off x="53881" y="53881"/>
                <a:ext cx="436879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/</a:t>
                </a:r>
              </a:p>
            </p:txBody>
          </p:sp>
          <p:pic>
            <p:nvPicPr>
              <p:cNvPr id="985" name="/" descr="/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544643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991" name="L"/>
          <p:cNvGrpSpPr/>
          <p:nvPr/>
        </p:nvGrpSpPr>
        <p:grpSpPr>
          <a:xfrm>
            <a:off x="6852084" y="4418734"/>
            <a:ext cx="544642" cy="613713"/>
            <a:chOff x="0" y="0"/>
            <a:chExt cx="544641" cy="613712"/>
          </a:xfrm>
        </p:grpSpPr>
        <p:sp>
          <p:nvSpPr>
            <p:cNvPr id="990" name="L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L</a:t>
              </a:r>
            </a:p>
          </p:txBody>
        </p:sp>
        <p:pic>
          <p:nvPicPr>
            <p:cNvPr id="989" name="L" descr="L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94" name="P"/>
          <p:cNvGrpSpPr/>
          <p:nvPr/>
        </p:nvGrpSpPr>
        <p:grpSpPr>
          <a:xfrm>
            <a:off x="6852084" y="4418734"/>
            <a:ext cx="544642" cy="613713"/>
            <a:chOff x="0" y="0"/>
            <a:chExt cx="544641" cy="613712"/>
          </a:xfrm>
        </p:grpSpPr>
        <p:sp>
          <p:nvSpPr>
            <p:cNvPr id="993" name="P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6">
                <a:satOff val="-38109"/>
                <a:lumOff val="-1607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P</a:t>
              </a:r>
            </a:p>
          </p:txBody>
        </p:sp>
        <p:pic>
          <p:nvPicPr>
            <p:cNvPr id="992" name="P" descr="P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  <p:grpSp>
        <p:nvGrpSpPr>
          <p:cNvPr id="997" name="R"/>
          <p:cNvGrpSpPr/>
          <p:nvPr/>
        </p:nvGrpSpPr>
        <p:grpSpPr>
          <a:xfrm>
            <a:off x="6852084" y="4418734"/>
            <a:ext cx="544642" cy="613713"/>
            <a:chOff x="0" y="0"/>
            <a:chExt cx="544641" cy="613712"/>
          </a:xfrm>
        </p:grpSpPr>
        <p:sp>
          <p:nvSpPr>
            <p:cNvPr id="996" name="R"/>
            <p:cNvSpPr/>
            <p:nvPr/>
          </p:nvSpPr>
          <p:spPr>
            <a:xfrm>
              <a:off x="53881" y="53881"/>
              <a:ext cx="436879" cy="5059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700"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R</a:t>
              </a:r>
            </a:p>
          </p:txBody>
        </p:sp>
        <p:pic>
          <p:nvPicPr>
            <p:cNvPr id="995" name="R" descr="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" y="-1"/>
              <a:ext cx="544643" cy="613714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0" fill="hold"/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4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fill="hold"/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8" fill="hold"/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1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5" fill="hold"/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9" fill="hold"/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2" fill="hold"/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5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9" fill="hold"/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9" fill="hold"/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2" fill="hold"/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5" fill="hold"/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9" fill="hold"/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3" fill="hold"/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6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0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4" fill="hold"/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7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1" fill="hold"/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5" fill="hold"/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8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2" fill="hold"/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6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9" fill="hold"/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2" fill="hold"/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6" fill="hold"/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3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6" fill="hold"/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9" fill="hold"/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3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7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0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4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8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1" fill="hold"/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4" fill="hold"/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8" fill="hold"/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0"/>
                            </p:stCondLst>
                            <p:childTnLst>
                              <p:par>
                                <p:cTn id="29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0"/>
                            </p:stCondLst>
                            <p:childTnLst>
                              <p:par>
                                <p:cTn id="30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2" fill="hold">
                            <p:stCondLst>
                              <p:cond delay="0"/>
                            </p:stCondLst>
                            <p:childTnLst>
                              <p:par>
                                <p:cTn id="30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8" fill="hold"/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9" fill="hold">
                            <p:stCondLst>
                              <p:cond delay="0"/>
                            </p:stCondLst>
                            <p:childTnLst>
                              <p:par>
                                <p:cTn id="3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1" fill="hold"/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4" fill="hold"/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8" fill="hold"/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2" fill="hold"/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0"/>
                            </p:stCondLst>
                            <p:childTnLst>
                              <p:par>
                                <p:cTn id="3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5" fill="hold"/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9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0" fill="hold">
                      <p:stCondLst>
                        <p:cond delay="indefinite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3" fill="hold"/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0"/>
                            </p:stCondLst>
                            <p:childTnLst>
                              <p:par>
                                <p:cTn id="3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6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9" fill="hold"/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0" fill="hold">
                      <p:stCondLst>
                        <p:cond delay="indefinite"/>
                      </p:stCondLst>
                      <p:childTnLst>
                        <p:par>
                          <p:cTn id="341" fill="hold">
                            <p:stCondLst>
                              <p:cond delay="0"/>
                            </p:stCondLst>
                            <p:childTnLst>
                              <p:par>
                                <p:cTn id="3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3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4" fill="hold">
                      <p:stCondLst>
                        <p:cond delay="indefinite"/>
                      </p:stCondLst>
                      <p:childTnLst>
                        <p:par>
                          <p:cTn id="345" fill="hold">
                            <p:stCondLst>
                              <p:cond delay="0"/>
                            </p:stCondLst>
                            <p:childTnLst>
                              <p:par>
                                <p:cTn id="3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1" fill="hold">
                            <p:stCondLst>
                              <p:cond delay="0"/>
                            </p:stCondLst>
                            <p:childTnLst>
                              <p:par>
                                <p:cTn id="35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4" fill="hold">
                            <p:stCondLst>
                              <p:cond delay="0"/>
                            </p:stCondLst>
                            <p:childTnLst>
                              <p:par>
                                <p:cTn id="35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1" fill="hold">
                            <p:stCondLst>
                              <p:cond delay="0"/>
                            </p:stCondLst>
                            <p:childTnLst>
                              <p:par>
                                <p:cTn id="36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7" fill="hold">
                            <p:stCondLst>
                              <p:cond delay="0"/>
                            </p:stCondLst>
                            <p:childTnLst>
                              <p:par>
                                <p:cTn id="36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9" grpId="0" animBg="1" advAuto="0"/>
      <p:bldP spid="712" grpId="0" animBg="1" advAuto="0"/>
      <p:bldP spid="715" grpId="0" animBg="1" advAuto="0"/>
      <p:bldP spid="718" grpId="0" animBg="1" advAuto="0"/>
      <p:bldP spid="721" grpId="0" animBg="1" advAuto="0"/>
      <p:bldP spid="724" grpId="0" animBg="1" advAuto="0"/>
      <p:bldP spid="727" grpId="0" animBg="1" advAuto="0"/>
      <p:bldP spid="730" grpId="0" animBg="1" advAuto="0"/>
      <p:bldP spid="733" grpId="0" animBg="1" advAuto="0"/>
      <p:bldP spid="736" grpId="0" animBg="1" advAuto="0"/>
      <p:bldP spid="737" grpId="0" animBg="1" advAuto="0"/>
      <p:bldP spid="738" grpId="0" animBg="1" advAuto="0"/>
      <p:bldP spid="739" grpId="0" animBg="1" advAuto="0"/>
      <p:bldP spid="740" grpId="0" animBg="1" advAuto="0"/>
      <p:bldP spid="741" grpId="0" animBg="1" advAuto="0"/>
      <p:bldP spid="742" grpId="0" animBg="1" advAuto="0"/>
      <p:bldP spid="743" grpId="0" animBg="1" advAuto="0"/>
      <p:bldP spid="744" grpId="0" animBg="1" advAuto="0"/>
      <p:bldP spid="745" grpId="0" animBg="1" advAuto="0"/>
      <p:bldP spid="746" grpId="0" animBg="1" advAuto="0"/>
      <p:bldP spid="760" grpId="0" animBg="1" advAuto="0"/>
      <p:bldP spid="760" grpId="1" animBg="1" advAuto="0"/>
      <p:bldP spid="763" grpId="0" animBg="1" advAuto="0"/>
      <p:bldP spid="763" grpId="1" animBg="1" advAuto="0"/>
      <p:bldP spid="776" grpId="0" animBg="1" advAuto="0"/>
      <p:bldP spid="776" grpId="1" animBg="1" advAuto="0"/>
      <p:bldP spid="789" grpId="0" animBg="1" advAuto="0"/>
      <p:bldP spid="789" grpId="1" animBg="1" advAuto="0"/>
      <p:bldP spid="802" grpId="0" animBg="1" advAuto="0"/>
      <p:bldP spid="802" grpId="1" animBg="1" advAuto="0"/>
      <p:bldP spid="805" grpId="0" animBg="1" advAuto="0"/>
      <p:bldP spid="805" grpId="1" animBg="1" advAuto="0"/>
      <p:bldP spid="808" grpId="0" animBg="1" advAuto="0"/>
      <p:bldP spid="808" grpId="1" animBg="1" advAuto="0"/>
      <p:bldP spid="811" grpId="0" animBg="1" advAuto="0"/>
      <p:bldP spid="811" grpId="1" animBg="1" advAuto="0"/>
      <p:bldP spid="814" grpId="0" animBg="1" advAuto="0"/>
      <p:bldP spid="814" grpId="1" animBg="1" advAuto="0"/>
      <p:bldP spid="817" grpId="0" animBg="1" advAuto="0"/>
      <p:bldP spid="817" grpId="1" animBg="1" advAuto="0"/>
      <p:bldP spid="820" grpId="0" animBg="1" advAuto="0"/>
      <p:bldP spid="823" grpId="0" animBg="1" advAuto="0"/>
      <p:bldP spid="826" grpId="0" animBg="1" advAuto="0"/>
      <p:bldP spid="826" grpId="1" animBg="1" advAuto="0"/>
      <p:bldP spid="829" grpId="0" animBg="1" advAuto="0"/>
      <p:bldP spid="829" grpId="1" animBg="1" advAuto="0"/>
      <p:bldP spid="842" grpId="0" animBg="1" advAuto="0"/>
      <p:bldP spid="842" grpId="1" animBg="1" advAuto="0"/>
      <p:bldP spid="845" grpId="0" animBg="1" advAuto="0"/>
      <p:bldP spid="848" grpId="0" animBg="1" advAuto="0"/>
      <p:bldP spid="851" grpId="0" animBg="1" advAuto="0"/>
      <p:bldP spid="851" grpId="1" animBg="1" advAuto="0"/>
      <p:bldP spid="854" grpId="0" animBg="1" advAuto="0"/>
      <p:bldP spid="854" grpId="1" animBg="1" advAuto="0"/>
      <p:bldP spid="857" grpId="0" animBg="1" advAuto="0"/>
      <p:bldP spid="857" grpId="1" animBg="1" advAuto="0"/>
      <p:bldP spid="860" grpId="0" animBg="1" advAuto="0"/>
      <p:bldP spid="860" grpId="1" animBg="1" advAuto="0"/>
      <p:bldP spid="863" grpId="0" animBg="1" advAuto="0"/>
      <p:bldP spid="863" grpId="1" animBg="1" advAuto="0"/>
      <p:bldP spid="866" grpId="0" animBg="1" advAuto="0"/>
      <p:bldP spid="866" grpId="1" animBg="1" advAuto="0"/>
      <p:bldP spid="869" grpId="0" animBg="1" advAuto="0"/>
      <p:bldP spid="869" grpId="1" animBg="1" advAuto="0"/>
      <p:bldP spid="882" grpId="0" animBg="1" advAuto="0"/>
      <p:bldP spid="882" grpId="1" animBg="1" advAuto="0"/>
      <p:bldP spid="885" grpId="0" animBg="1" advAuto="0"/>
      <p:bldP spid="885" grpId="1" animBg="1" advAuto="0"/>
      <p:bldP spid="888" grpId="0" animBg="1" advAuto="0"/>
      <p:bldP spid="888" grpId="1" animBg="1" advAuto="0"/>
      <p:bldP spid="891" grpId="0" animBg="1" advAuto="0"/>
      <p:bldP spid="891" grpId="1" animBg="1" advAuto="0"/>
      <p:bldP spid="904" grpId="0" animBg="1" advAuto="0"/>
      <p:bldP spid="904" grpId="1" animBg="1" advAuto="0"/>
      <p:bldP spid="907" grpId="0" animBg="1" advAuto="0"/>
      <p:bldP spid="907" grpId="1" animBg="1" advAuto="0"/>
      <p:bldP spid="920" grpId="0" animBg="1" advAuto="0"/>
      <p:bldP spid="920" grpId="1" animBg="1" advAuto="0"/>
      <p:bldP spid="923" grpId="0" animBg="1" advAuto="0"/>
      <p:bldP spid="923" grpId="1" animBg="1" advAuto="0"/>
      <p:bldP spid="926" grpId="0" animBg="1" advAuto="0"/>
      <p:bldP spid="926" grpId="1" animBg="1" advAuto="0"/>
      <p:bldP spid="929" grpId="0" animBg="1" advAuto="0"/>
      <p:bldP spid="929" grpId="1" animBg="1" advAuto="0"/>
      <p:bldP spid="932" grpId="0" animBg="1" advAuto="0"/>
      <p:bldP spid="935" grpId="0" animBg="1" advAuto="0"/>
      <p:bldP spid="938" grpId="0" animBg="1" advAuto="0"/>
      <p:bldP spid="941" grpId="0" animBg="1" advAuto="0"/>
      <p:bldP spid="954" grpId="0" animBg="1" advAuto="0"/>
      <p:bldP spid="954" grpId="1" animBg="1" advAuto="0"/>
      <p:bldP spid="957" grpId="0" animBg="1" advAuto="0"/>
      <p:bldP spid="957" grpId="1" animBg="1" advAuto="0"/>
      <p:bldP spid="960" grpId="0" animBg="1" advAuto="0"/>
      <p:bldP spid="960" grpId="1" animBg="1" advAuto="0"/>
      <p:bldP spid="963" grpId="0" animBg="1" advAuto="0"/>
      <p:bldP spid="963" grpId="1" animBg="1" advAuto="0"/>
      <p:bldP spid="966" grpId="0" animBg="1" advAuto="0"/>
      <p:bldP spid="969" grpId="0" animBg="1" advAuto="0"/>
      <p:bldP spid="972" grpId="0" animBg="1" advAuto="0"/>
      <p:bldP spid="972" grpId="1" animBg="1" advAuto="0"/>
      <p:bldP spid="975" grpId="0" animBg="1" advAuto="0"/>
      <p:bldP spid="975" grpId="1" animBg="1" advAuto="0"/>
      <p:bldP spid="988" grpId="0" animBg="1" advAuto="0"/>
      <p:bldP spid="988" grpId="1" animBg="1" advAuto="0"/>
      <p:bldP spid="991" grpId="0" animBg="1" advAuto="0"/>
      <p:bldP spid="991" grpId="1" animBg="1" advAuto="0"/>
      <p:bldP spid="994" grpId="0" animBg="1" advAuto="0"/>
      <p:bldP spid="994" grpId="1" animBg="1" advAuto="0"/>
      <p:bldP spid="997" grpId="0" animBg="1" advAuto="0"/>
      <p:bldP spid="997" grpId="1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Intro to Graphs"/>
          <p:cNvSpPr txBox="1"/>
          <p:nvPr/>
        </p:nvSpPr>
        <p:spPr>
          <a:xfrm>
            <a:off x="907432" y="861425"/>
            <a:ext cx="11189936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Tree Traversal - Leet Code</a:t>
            </a:r>
          </a:p>
        </p:txBody>
      </p:sp>
      <p:sp>
        <p:nvSpPr>
          <p:cNvPr id="1000" name="ORDER: Number of vertices in the graph.…"/>
          <p:cNvSpPr txBox="1"/>
          <p:nvPr/>
        </p:nvSpPr>
        <p:spPr>
          <a:xfrm>
            <a:off x="2214512" y="2939642"/>
            <a:ext cx="9111694" cy="2649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u="sng" dirty="0">
                <a:solidFill>
                  <a:srgbClr val="00B0F0"/>
                </a:solidFill>
                <a:uFill>
                  <a:solidFill>
                    <a:srgbClr val="0000FF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https://leetcode.com/problems/binary-tree-postorder-traversal/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 lang="en-US" u="sng" dirty="0">
              <a:solidFill>
                <a:srgbClr val="00B0F0"/>
              </a:solidFill>
              <a:uFill>
                <a:solidFill>
                  <a:srgbClr val="0000FF"/>
                </a:solidFill>
              </a:u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u="sng" dirty="0">
                <a:solidFill>
                  <a:srgbClr val="00B0F0"/>
                </a:solidFill>
                <a:uFill>
                  <a:solidFill>
                    <a:srgbClr val="0000FF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https://leetcode.com/problems/binary-tree-inorder-traversal/</a:t>
            </a: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 lang="en-US" u="sng" dirty="0">
              <a:solidFill>
                <a:srgbClr val="00B0F0"/>
              </a:solidFill>
              <a:uFill>
                <a:solidFill>
                  <a:srgbClr val="0000FF"/>
                </a:solidFill>
              </a:u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https://leetcode.com/problems/binary-tree-preorder-traversal/</a:t>
            </a:r>
            <a:endParaRPr lang="en-US" dirty="0">
              <a:solidFill>
                <a:srgbClr val="00B0F0"/>
              </a:solidFill>
            </a:endParaRP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 dirty="0">
              <a:solidFill>
                <a:srgbClr val="00B0F0"/>
              </a:solidFill>
            </a:endParaRP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https://leetcode.com/problems/binary-tree-level-order-traversal/</a:t>
            </a:r>
            <a:endParaRPr lang="en-CA" dirty="0">
              <a:solidFill>
                <a:srgbClr val="00B0F0"/>
              </a:solidFill>
            </a:endParaRPr>
          </a:p>
          <a:p>
            <a: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 dirty="0">
              <a:solidFill>
                <a:srgbClr val="00B0F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98BBA7-68DB-6549-83A6-AF66767970D5}"/>
              </a:ext>
            </a:extLst>
          </p:cNvPr>
          <p:cNvSpPr txBox="1"/>
          <p:nvPr/>
        </p:nvSpPr>
        <p:spPr>
          <a:xfrm>
            <a:off x="11326206" y="4422391"/>
            <a:ext cx="102657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0" grpId="0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Intro to Graphs"/>
          <p:cNvSpPr txBox="1"/>
          <p:nvPr/>
        </p:nvSpPr>
        <p:spPr>
          <a:xfrm>
            <a:off x="907432" y="673813"/>
            <a:ext cx="11189936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Is the Tree Height Balanced?</a:t>
            </a:r>
          </a:p>
        </p:txBody>
      </p:sp>
      <p:sp>
        <p:nvSpPr>
          <p:cNvPr id="1003" name="ORDER: Number of vertices in the graph.…"/>
          <p:cNvSpPr txBox="1"/>
          <p:nvPr/>
        </p:nvSpPr>
        <p:spPr>
          <a:xfrm>
            <a:off x="1466382" y="1893343"/>
            <a:ext cx="10072036" cy="362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Consider a height-balancing scheme where following conditions should be checked to determine if a binary tree is balanced.</a:t>
            </a:r>
          </a:p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An empty tree is height-balanced. A non-empty binary tree T is balanced if:</a:t>
            </a:r>
          </a:p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marL="736600" indent="-469900" algn="l">
              <a:buSzPct val="100000"/>
              <a:buAutoNum type="arabicPeriod"/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Left subtree of T is balanced</a:t>
            </a:r>
          </a:p>
          <a:p>
            <a:pPr marL="736600" indent="-469900" algn="l">
              <a:buSzPct val="100000"/>
              <a:buAutoNum type="arabicPeriod"/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Right subtree of T is balanced</a:t>
            </a:r>
          </a:p>
          <a:p>
            <a:pPr marL="736600" indent="-469900" algn="l">
              <a:buSzPct val="100000"/>
              <a:buAutoNum type="arabicPeriod"/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The difference in height between the left subtree and the right subtree is not more than 1.</a:t>
            </a:r>
          </a:p>
        </p:txBody>
      </p:sp>
      <p:grpSp>
        <p:nvGrpSpPr>
          <p:cNvPr id="1006" name="1"/>
          <p:cNvGrpSpPr/>
          <p:nvPr/>
        </p:nvGrpSpPr>
        <p:grpSpPr>
          <a:xfrm>
            <a:off x="4012874" y="5552970"/>
            <a:ext cx="586117" cy="591663"/>
            <a:chOff x="0" y="0"/>
            <a:chExt cx="586115" cy="591661"/>
          </a:xfrm>
        </p:grpSpPr>
        <p:sp>
          <p:nvSpPr>
            <p:cNvPr id="1004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05" name="1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1009" name="2"/>
          <p:cNvGrpSpPr/>
          <p:nvPr/>
        </p:nvGrpSpPr>
        <p:grpSpPr>
          <a:xfrm>
            <a:off x="3040825" y="6260859"/>
            <a:ext cx="586117" cy="591663"/>
            <a:chOff x="0" y="0"/>
            <a:chExt cx="586115" cy="591661"/>
          </a:xfrm>
        </p:grpSpPr>
        <p:sp>
          <p:nvSpPr>
            <p:cNvPr id="1007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08" name="2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1012" name="3"/>
          <p:cNvGrpSpPr/>
          <p:nvPr/>
        </p:nvGrpSpPr>
        <p:grpSpPr>
          <a:xfrm>
            <a:off x="4975695" y="6306303"/>
            <a:ext cx="586115" cy="591663"/>
            <a:chOff x="0" y="0"/>
            <a:chExt cx="586114" cy="591661"/>
          </a:xfrm>
        </p:grpSpPr>
        <p:sp>
          <p:nvSpPr>
            <p:cNvPr id="1010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11" name="3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1015" name="6"/>
          <p:cNvGrpSpPr/>
          <p:nvPr/>
        </p:nvGrpSpPr>
        <p:grpSpPr>
          <a:xfrm>
            <a:off x="4471779" y="7173076"/>
            <a:ext cx="586115" cy="591663"/>
            <a:chOff x="0" y="0"/>
            <a:chExt cx="586114" cy="591661"/>
          </a:xfrm>
        </p:grpSpPr>
        <p:sp>
          <p:nvSpPr>
            <p:cNvPr id="1013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14" name="6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6</a:t>
              </a:r>
            </a:p>
          </p:txBody>
        </p:sp>
      </p:grpSp>
      <p:grpSp>
        <p:nvGrpSpPr>
          <p:cNvPr id="1018" name="10"/>
          <p:cNvGrpSpPr/>
          <p:nvPr/>
        </p:nvGrpSpPr>
        <p:grpSpPr>
          <a:xfrm>
            <a:off x="4860521" y="8161798"/>
            <a:ext cx="586117" cy="591663"/>
            <a:chOff x="0" y="0"/>
            <a:chExt cx="586115" cy="591661"/>
          </a:xfrm>
        </p:grpSpPr>
        <p:sp>
          <p:nvSpPr>
            <p:cNvPr id="1016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17" name="10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10</a:t>
              </a:r>
            </a:p>
          </p:txBody>
        </p:sp>
      </p:grpSp>
      <p:sp>
        <p:nvSpPr>
          <p:cNvPr id="1019" name="Line"/>
          <p:cNvSpPr/>
          <p:nvPr/>
        </p:nvSpPr>
        <p:spPr>
          <a:xfrm flipH="1">
            <a:off x="3569355" y="6051730"/>
            <a:ext cx="406999" cy="25683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1020" name="Line"/>
          <p:cNvSpPr/>
          <p:nvPr/>
        </p:nvSpPr>
        <p:spPr>
          <a:xfrm>
            <a:off x="4570646" y="6050998"/>
            <a:ext cx="379199" cy="39166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1021" name="Line"/>
          <p:cNvSpPr/>
          <p:nvPr/>
        </p:nvSpPr>
        <p:spPr>
          <a:xfrm flipH="1">
            <a:off x="4348723" y="7807787"/>
            <a:ext cx="301069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1022" name="Line"/>
          <p:cNvSpPr/>
          <p:nvPr/>
        </p:nvSpPr>
        <p:spPr>
          <a:xfrm>
            <a:off x="4836473" y="7807787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1025" name="4"/>
          <p:cNvGrpSpPr/>
          <p:nvPr/>
        </p:nvGrpSpPr>
        <p:grpSpPr>
          <a:xfrm>
            <a:off x="2564492" y="7170446"/>
            <a:ext cx="586115" cy="591661"/>
            <a:chOff x="0" y="0"/>
            <a:chExt cx="586114" cy="591660"/>
          </a:xfrm>
        </p:grpSpPr>
        <p:sp>
          <p:nvSpPr>
            <p:cNvPr id="1023" name="Oval"/>
            <p:cNvSpPr/>
            <p:nvPr/>
          </p:nvSpPr>
          <p:spPr>
            <a:xfrm>
              <a:off x="-1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24" name="4"/>
            <p:cNvSpPr txBox="1"/>
            <p:nvPr/>
          </p:nvSpPr>
          <p:spPr>
            <a:xfrm>
              <a:off x="85833" y="68745"/>
              <a:ext cx="414448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1028" name="5"/>
          <p:cNvGrpSpPr/>
          <p:nvPr/>
        </p:nvGrpSpPr>
        <p:grpSpPr>
          <a:xfrm>
            <a:off x="3482301" y="7170446"/>
            <a:ext cx="586117" cy="591661"/>
            <a:chOff x="0" y="0"/>
            <a:chExt cx="586115" cy="591660"/>
          </a:xfrm>
        </p:grpSpPr>
        <p:sp>
          <p:nvSpPr>
            <p:cNvPr id="1026" name="Oval"/>
            <p:cNvSpPr/>
            <p:nvPr/>
          </p:nvSpPr>
          <p:spPr>
            <a:xfrm>
              <a:off x="0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27" name="5"/>
            <p:cNvSpPr txBox="1"/>
            <p:nvPr/>
          </p:nvSpPr>
          <p:spPr>
            <a:xfrm>
              <a:off x="85835" y="68745"/>
              <a:ext cx="414445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1029" name="Line"/>
          <p:cNvSpPr/>
          <p:nvPr/>
        </p:nvSpPr>
        <p:spPr>
          <a:xfrm flipH="1">
            <a:off x="2900340" y="6844348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1030" name="Line"/>
          <p:cNvSpPr/>
          <p:nvPr/>
        </p:nvSpPr>
        <p:spPr>
          <a:xfrm>
            <a:off x="3464340" y="6844348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1033" name="8"/>
          <p:cNvGrpSpPr/>
          <p:nvPr/>
        </p:nvGrpSpPr>
        <p:grpSpPr>
          <a:xfrm>
            <a:off x="2105587" y="8108752"/>
            <a:ext cx="586115" cy="591663"/>
            <a:chOff x="0" y="0"/>
            <a:chExt cx="586114" cy="591661"/>
          </a:xfrm>
        </p:grpSpPr>
        <p:sp>
          <p:nvSpPr>
            <p:cNvPr id="1031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32" name="8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sp>
        <p:nvSpPr>
          <p:cNvPr id="1034" name="Oval"/>
          <p:cNvSpPr/>
          <p:nvPr/>
        </p:nvSpPr>
        <p:spPr>
          <a:xfrm>
            <a:off x="4012874" y="8161798"/>
            <a:ext cx="586117" cy="591663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1800"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</p:txBody>
      </p:sp>
      <p:sp>
        <p:nvSpPr>
          <p:cNvPr id="1035" name="9"/>
          <p:cNvSpPr txBox="1"/>
          <p:nvPr/>
        </p:nvSpPr>
        <p:spPr>
          <a:xfrm>
            <a:off x="4098709" y="8230545"/>
            <a:ext cx="414446" cy="454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800"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9</a:t>
            </a:r>
          </a:p>
        </p:txBody>
      </p:sp>
      <p:sp>
        <p:nvSpPr>
          <p:cNvPr id="1036" name="Line"/>
          <p:cNvSpPr/>
          <p:nvPr/>
        </p:nvSpPr>
        <p:spPr>
          <a:xfrm flipH="1">
            <a:off x="2441435" y="7782655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1037" name="Line"/>
          <p:cNvSpPr/>
          <p:nvPr/>
        </p:nvSpPr>
        <p:spPr>
          <a:xfrm flipH="1">
            <a:off x="4750609" y="6824477"/>
            <a:ext cx="301070" cy="31347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1040" name="7"/>
          <p:cNvGrpSpPr/>
          <p:nvPr/>
        </p:nvGrpSpPr>
        <p:grpSpPr>
          <a:xfrm>
            <a:off x="5603900" y="7173076"/>
            <a:ext cx="586117" cy="591663"/>
            <a:chOff x="0" y="0"/>
            <a:chExt cx="586115" cy="591661"/>
          </a:xfrm>
        </p:grpSpPr>
        <p:sp>
          <p:nvSpPr>
            <p:cNvPr id="1038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39" name="7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7</a:t>
              </a:r>
            </a:p>
          </p:txBody>
        </p:sp>
      </p:grpSp>
      <p:sp>
        <p:nvSpPr>
          <p:cNvPr id="1041" name="Line"/>
          <p:cNvSpPr/>
          <p:nvPr/>
        </p:nvSpPr>
        <p:spPr>
          <a:xfrm>
            <a:off x="5502771" y="6846979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1044" name="1"/>
          <p:cNvGrpSpPr/>
          <p:nvPr/>
        </p:nvGrpSpPr>
        <p:grpSpPr>
          <a:xfrm>
            <a:off x="8817850" y="5558878"/>
            <a:ext cx="586117" cy="591663"/>
            <a:chOff x="0" y="0"/>
            <a:chExt cx="586115" cy="591661"/>
          </a:xfrm>
        </p:grpSpPr>
        <p:sp>
          <p:nvSpPr>
            <p:cNvPr id="1042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43" name="1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1047" name="2"/>
          <p:cNvGrpSpPr/>
          <p:nvPr/>
        </p:nvGrpSpPr>
        <p:grpSpPr>
          <a:xfrm>
            <a:off x="7845801" y="6266766"/>
            <a:ext cx="586117" cy="591663"/>
            <a:chOff x="0" y="0"/>
            <a:chExt cx="586115" cy="591661"/>
          </a:xfrm>
        </p:grpSpPr>
        <p:sp>
          <p:nvSpPr>
            <p:cNvPr id="1045" name="Oval"/>
            <p:cNvSpPr/>
            <p:nvPr/>
          </p:nvSpPr>
          <p:spPr>
            <a:xfrm>
              <a:off x="0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46" name="2"/>
            <p:cNvSpPr txBox="1"/>
            <p:nvPr/>
          </p:nvSpPr>
          <p:spPr>
            <a:xfrm>
              <a:off x="85835" y="68746"/>
              <a:ext cx="414445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1050" name="3"/>
          <p:cNvGrpSpPr/>
          <p:nvPr/>
        </p:nvGrpSpPr>
        <p:grpSpPr>
          <a:xfrm>
            <a:off x="9780671" y="6312210"/>
            <a:ext cx="586116" cy="591663"/>
            <a:chOff x="0" y="0"/>
            <a:chExt cx="586114" cy="591661"/>
          </a:xfrm>
        </p:grpSpPr>
        <p:sp>
          <p:nvSpPr>
            <p:cNvPr id="1048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49" name="3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1051" name="Line"/>
          <p:cNvSpPr/>
          <p:nvPr/>
        </p:nvSpPr>
        <p:spPr>
          <a:xfrm flipH="1">
            <a:off x="8374332" y="6057637"/>
            <a:ext cx="406999" cy="25683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1052" name="Line"/>
          <p:cNvSpPr/>
          <p:nvPr/>
        </p:nvSpPr>
        <p:spPr>
          <a:xfrm>
            <a:off x="9375622" y="6056906"/>
            <a:ext cx="405466" cy="405466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1055" name="4"/>
          <p:cNvGrpSpPr/>
          <p:nvPr/>
        </p:nvGrpSpPr>
        <p:grpSpPr>
          <a:xfrm>
            <a:off x="7369468" y="7176354"/>
            <a:ext cx="586115" cy="591661"/>
            <a:chOff x="0" y="0"/>
            <a:chExt cx="586114" cy="591660"/>
          </a:xfrm>
        </p:grpSpPr>
        <p:sp>
          <p:nvSpPr>
            <p:cNvPr id="1053" name="Oval"/>
            <p:cNvSpPr/>
            <p:nvPr/>
          </p:nvSpPr>
          <p:spPr>
            <a:xfrm>
              <a:off x="-1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54" name="4"/>
            <p:cNvSpPr txBox="1"/>
            <p:nvPr/>
          </p:nvSpPr>
          <p:spPr>
            <a:xfrm>
              <a:off x="85833" y="68745"/>
              <a:ext cx="414448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1058" name="5"/>
          <p:cNvGrpSpPr/>
          <p:nvPr/>
        </p:nvGrpSpPr>
        <p:grpSpPr>
          <a:xfrm>
            <a:off x="8287277" y="7176354"/>
            <a:ext cx="586117" cy="591661"/>
            <a:chOff x="0" y="0"/>
            <a:chExt cx="586115" cy="591660"/>
          </a:xfrm>
        </p:grpSpPr>
        <p:sp>
          <p:nvSpPr>
            <p:cNvPr id="1056" name="Oval"/>
            <p:cNvSpPr/>
            <p:nvPr/>
          </p:nvSpPr>
          <p:spPr>
            <a:xfrm>
              <a:off x="0" y="-1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57" name="5"/>
            <p:cNvSpPr txBox="1"/>
            <p:nvPr/>
          </p:nvSpPr>
          <p:spPr>
            <a:xfrm>
              <a:off x="85835" y="68745"/>
              <a:ext cx="414445" cy="4541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1059" name="Line"/>
          <p:cNvSpPr/>
          <p:nvPr/>
        </p:nvSpPr>
        <p:spPr>
          <a:xfrm flipH="1">
            <a:off x="7705316" y="6850255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1060" name="Line"/>
          <p:cNvSpPr/>
          <p:nvPr/>
        </p:nvSpPr>
        <p:spPr>
          <a:xfrm>
            <a:off x="8269317" y="6850255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38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grpSp>
        <p:nvGrpSpPr>
          <p:cNvPr id="1063" name="8"/>
          <p:cNvGrpSpPr/>
          <p:nvPr/>
        </p:nvGrpSpPr>
        <p:grpSpPr>
          <a:xfrm>
            <a:off x="6910563" y="8114659"/>
            <a:ext cx="586115" cy="591663"/>
            <a:chOff x="0" y="0"/>
            <a:chExt cx="586114" cy="591661"/>
          </a:xfrm>
        </p:grpSpPr>
        <p:sp>
          <p:nvSpPr>
            <p:cNvPr id="1061" name="Oval"/>
            <p:cNvSpPr/>
            <p:nvPr/>
          </p:nvSpPr>
          <p:spPr>
            <a:xfrm>
              <a:off x="-1" y="0"/>
              <a:ext cx="586116" cy="59166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blurRad="63500" dir="162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pPr>
              <a:endParaRPr/>
            </a:p>
          </p:txBody>
        </p:sp>
        <p:sp>
          <p:nvSpPr>
            <p:cNvPr id="1062" name="8"/>
            <p:cNvSpPr txBox="1"/>
            <p:nvPr/>
          </p:nvSpPr>
          <p:spPr>
            <a:xfrm>
              <a:off x="85833" y="68746"/>
              <a:ext cx="414448" cy="454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t>8</a:t>
              </a:r>
            </a:p>
          </p:txBody>
        </p:sp>
      </p:grpSp>
      <p:sp>
        <p:nvSpPr>
          <p:cNvPr id="1064" name="Line"/>
          <p:cNvSpPr/>
          <p:nvPr/>
        </p:nvSpPr>
        <p:spPr>
          <a:xfrm flipH="1">
            <a:off x="7246411" y="7788563"/>
            <a:ext cx="301070" cy="31347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BF00FF"/>
                </a:solidFill>
              </a:defRPr>
            </a:pPr>
            <a:endParaRPr/>
          </a:p>
        </p:txBody>
      </p:sp>
      <p:sp>
        <p:nvSpPr>
          <p:cNvPr id="1065" name="ORDER: Number of vertices in the graph.…"/>
          <p:cNvSpPr txBox="1"/>
          <p:nvPr/>
        </p:nvSpPr>
        <p:spPr>
          <a:xfrm>
            <a:off x="3482494" y="9022285"/>
            <a:ext cx="2546378" cy="454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balanced</a:t>
            </a:r>
          </a:p>
        </p:txBody>
      </p:sp>
      <p:sp>
        <p:nvSpPr>
          <p:cNvPr id="1066" name="ORDER: Number of vertices in the graph.…"/>
          <p:cNvSpPr txBox="1"/>
          <p:nvPr/>
        </p:nvSpPr>
        <p:spPr>
          <a:xfrm>
            <a:off x="8130282" y="9022285"/>
            <a:ext cx="2546378" cy="454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un-balanced</a:t>
            </a:r>
          </a:p>
        </p:txBody>
      </p:sp>
      <p:sp>
        <p:nvSpPr>
          <p:cNvPr id="1067" name="https://leetcode.com/problems/balanced-binary-tree/"/>
          <p:cNvSpPr txBox="1"/>
          <p:nvPr/>
        </p:nvSpPr>
        <p:spPr>
          <a:xfrm>
            <a:off x="2989979" y="1312944"/>
            <a:ext cx="7024842" cy="454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rPr dirty="0"/>
              <a:t>https://leetcode.com/problems/balanced-binary-tree/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" grpId="0" animBg="1" advAuto="0"/>
      <p:bldP spid="1065" grpId="0" animBg="1" advAuto="0"/>
      <p:bldP spid="1066" grpId="0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ursion…"/>
          <p:cNvSpPr txBox="1"/>
          <p:nvPr/>
        </p:nvSpPr>
        <p:spPr>
          <a:xfrm>
            <a:off x="1503964" y="1684602"/>
            <a:ext cx="9996873" cy="667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Recursion</a:t>
            </a: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The process in which a function calls itself directly or indirectly is called </a:t>
            </a:r>
            <a:r>
              <a:rPr dirty="0">
                <a:solidFill>
                  <a:schemeClr val="accent2"/>
                </a:solidFill>
              </a:rPr>
              <a:t>recursion.</a:t>
            </a:r>
            <a:endParaRPr dirty="0">
              <a:solidFill>
                <a:srgbClr val="6A6A6A"/>
              </a:solidFill>
            </a:endParaRP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>
              <a:solidFill>
                <a:srgbClr val="6A6A6A"/>
              </a:solidFill>
            </a:endParaRP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 err="1"/>
              <a:t>X</a:t>
            </a:r>
            <a:r>
              <a:rPr baseline="-42857" dirty="0" err="1"/>
              <a:t>n</a:t>
            </a:r>
            <a:r>
              <a:rPr dirty="0"/>
              <a:t> depends on X</a:t>
            </a:r>
            <a:r>
              <a:rPr baseline="-42857" dirty="0"/>
              <a:t>n-1</a:t>
            </a:r>
            <a:r>
              <a:rPr dirty="0"/>
              <a:t> </a:t>
            </a: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For example to sum the numbers from 1 to n</a:t>
            </a: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>
                <a:solidFill>
                  <a:srgbClr val="569CD6"/>
                </a:solidFill>
              </a:rPr>
              <a:t>public int</a:t>
            </a:r>
            <a:r>
              <a:rPr dirty="0"/>
              <a:t> </a:t>
            </a:r>
            <a:r>
              <a:rPr dirty="0" err="1"/>
              <a:t>SumLoop</a:t>
            </a:r>
            <a:r>
              <a:rPr dirty="0"/>
              <a:t>(</a:t>
            </a:r>
            <a:r>
              <a:rPr dirty="0">
                <a:solidFill>
                  <a:srgbClr val="569CD6"/>
                </a:solidFill>
              </a:rPr>
              <a:t>int</a:t>
            </a:r>
            <a:r>
              <a:rPr dirty="0"/>
              <a:t> </a:t>
            </a:r>
            <a:r>
              <a:rPr dirty="0">
                <a:solidFill>
                  <a:srgbClr val="9CDCFE"/>
                </a:solidFill>
              </a:rPr>
              <a:t>n</a:t>
            </a:r>
            <a:r>
              <a:rPr dirty="0"/>
              <a:t>)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{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>
                <a:solidFill>
                  <a:srgbClr val="569CD6"/>
                </a:solidFill>
              </a:rPr>
              <a:t>int</a:t>
            </a:r>
            <a:r>
              <a:rPr dirty="0"/>
              <a:t> </a:t>
            </a:r>
            <a:r>
              <a:rPr dirty="0" err="1">
                <a:solidFill>
                  <a:srgbClr val="9CDCFE"/>
                </a:solidFill>
              </a:rPr>
              <a:t>sumTotal</a:t>
            </a:r>
            <a:r>
              <a:rPr dirty="0"/>
              <a:t> = </a:t>
            </a:r>
            <a:r>
              <a:rPr dirty="0">
                <a:solidFill>
                  <a:srgbClr val="B5CEA8"/>
                </a:solidFill>
              </a:rPr>
              <a:t>0</a:t>
            </a:r>
            <a:r>
              <a:rPr dirty="0"/>
              <a:t>;             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>
                <a:solidFill>
                  <a:srgbClr val="C586C0"/>
                </a:solidFill>
              </a:rPr>
              <a:t>for</a:t>
            </a:r>
            <a:r>
              <a:rPr dirty="0"/>
              <a:t> (</a:t>
            </a:r>
            <a:r>
              <a:rPr dirty="0">
                <a:solidFill>
                  <a:srgbClr val="569CD6"/>
                </a:solidFill>
              </a:rPr>
              <a:t>int</a:t>
            </a:r>
            <a:r>
              <a:rPr dirty="0"/>
              <a:t> </a:t>
            </a:r>
            <a:r>
              <a:rPr dirty="0" err="1">
                <a:solidFill>
                  <a:srgbClr val="9CDCFE"/>
                </a:solidFill>
              </a:rPr>
              <a:t>i</a:t>
            </a:r>
            <a:r>
              <a:rPr dirty="0"/>
              <a:t>= </a:t>
            </a:r>
            <a:r>
              <a:rPr dirty="0">
                <a:solidFill>
                  <a:srgbClr val="B5CEA8"/>
                </a:solidFill>
              </a:rPr>
              <a:t>0</a:t>
            </a:r>
            <a:r>
              <a:rPr dirty="0"/>
              <a:t>; </a:t>
            </a:r>
            <a:r>
              <a:rPr dirty="0" err="1">
                <a:solidFill>
                  <a:srgbClr val="9CDCFE"/>
                </a:solidFill>
              </a:rPr>
              <a:t>i</a:t>
            </a:r>
            <a:r>
              <a:rPr dirty="0"/>
              <a:t>&lt;=</a:t>
            </a:r>
            <a:r>
              <a:rPr lang="en-CA">
                <a:solidFill>
                  <a:srgbClr val="B5CEA8"/>
                </a:solidFill>
              </a:rPr>
              <a:t>n</a:t>
            </a:r>
            <a:r>
              <a:t>; </a:t>
            </a:r>
            <a:r>
              <a:rPr dirty="0" err="1">
                <a:solidFill>
                  <a:srgbClr val="9CDCFE"/>
                </a:solidFill>
              </a:rPr>
              <a:t>i</a:t>
            </a:r>
            <a:r>
              <a:rPr dirty="0"/>
              <a:t>++)</a:t>
            </a:r>
          </a:p>
          <a:p>
            <a:pPr indent="762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 err="1">
                <a:solidFill>
                  <a:srgbClr val="9CDCFE"/>
                </a:solidFill>
              </a:rPr>
              <a:t>sumTotal</a:t>
            </a:r>
            <a:r>
              <a:rPr dirty="0"/>
              <a:t> += </a:t>
            </a:r>
            <a:r>
              <a:rPr dirty="0" err="1">
                <a:solidFill>
                  <a:srgbClr val="9CDCFE"/>
                </a:solidFill>
              </a:rPr>
              <a:t>i</a:t>
            </a:r>
            <a:r>
              <a:rPr dirty="0"/>
              <a:t>;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}</a:t>
            </a:r>
          </a:p>
          <a:p>
            <a:pPr indent="762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baseline="-60000" dirty="0"/>
          </a:p>
        </p:txBody>
      </p:sp>
      <p:sp>
        <p:nvSpPr>
          <p:cNvPr id="138" name="public int SumRecursion(int n)…"/>
          <p:cNvSpPr txBox="1"/>
          <p:nvPr/>
        </p:nvSpPr>
        <p:spPr>
          <a:xfrm>
            <a:off x="6866097" y="6109770"/>
            <a:ext cx="5310917" cy="2066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569CD6"/>
                </a:solidFill>
              </a:rPr>
              <a:t>public int</a:t>
            </a:r>
            <a:r>
              <a:t> SumRecursion(</a:t>
            </a:r>
            <a:r>
              <a:rPr>
                <a:solidFill>
                  <a:srgbClr val="569CD6"/>
                </a:solidFill>
              </a:rPr>
              <a:t>int</a:t>
            </a:r>
            <a:r>
              <a:t> </a:t>
            </a:r>
            <a:r>
              <a:rPr>
                <a:solidFill>
                  <a:srgbClr val="9CDCFE"/>
                </a:solidFill>
              </a:rPr>
              <a:t>n</a:t>
            </a:r>
            <a:r>
              <a:t>)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{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n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0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0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return</a:t>
            </a:r>
            <a:r>
              <a:t> n + SumRecursion(</a:t>
            </a:r>
            <a:r>
              <a:rPr>
                <a:solidFill>
                  <a:srgbClr val="9CDCFE"/>
                </a:solidFill>
              </a:rPr>
              <a:t>n</a:t>
            </a:r>
            <a:r>
              <a:t> - 1); 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}</a:t>
            </a:r>
          </a:p>
        </p:txBody>
      </p:sp>
      <p:pic>
        <p:nvPicPr>
          <p:cNvPr id="139" name="Line" descr="Line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638263" y="6167714"/>
            <a:ext cx="991086" cy="40506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Intro to Graphs"/>
          <p:cNvSpPr txBox="1"/>
          <p:nvPr/>
        </p:nvSpPr>
        <p:spPr>
          <a:xfrm>
            <a:off x="907432" y="244462"/>
            <a:ext cx="11189936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Is the Tree Height Balanced?</a:t>
            </a:r>
          </a:p>
        </p:txBody>
      </p:sp>
      <p:sp>
        <p:nvSpPr>
          <p:cNvPr id="1070" name="ORDER: Number of vertices in the graph.…"/>
          <p:cNvSpPr txBox="1"/>
          <p:nvPr/>
        </p:nvSpPr>
        <p:spPr>
          <a:xfrm>
            <a:off x="2239214" y="1711921"/>
            <a:ext cx="10072037" cy="7212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public class Solution {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public int </a:t>
            </a:r>
            <a:r>
              <a:rPr lang="en-US" dirty="0" err="1"/>
              <a:t>CheckPath</a:t>
            </a:r>
            <a:r>
              <a:rPr lang="en-US" dirty="0"/>
              <a:t> (</a:t>
            </a:r>
            <a:r>
              <a:rPr lang="en-US" dirty="0" err="1"/>
              <a:t>TreeNode</a:t>
            </a:r>
            <a:r>
              <a:rPr lang="en-US" dirty="0"/>
              <a:t> current){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if (</a:t>
            </a:r>
            <a:r>
              <a:rPr lang="en-US" dirty="0" err="1"/>
              <a:t>current.right</a:t>
            </a:r>
            <a:r>
              <a:rPr lang="en-US" dirty="0"/>
              <a:t> == null &amp;&amp; </a:t>
            </a:r>
            <a:r>
              <a:rPr lang="en-US" dirty="0" err="1"/>
              <a:t>current.left</a:t>
            </a:r>
            <a:r>
              <a:rPr lang="en-US" dirty="0"/>
              <a:t> == null)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    return 1;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int left = 0; int right = 0;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if (</a:t>
            </a:r>
            <a:r>
              <a:rPr lang="en-US" dirty="0" err="1"/>
              <a:t>current.left</a:t>
            </a:r>
            <a:r>
              <a:rPr lang="en-US" dirty="0"/>
              <a:t> != null)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    left = </a:t>
            </a:r>
            <a:r>
              <a:rPr lang="en-US" dirty="0" err="1"/>
              <a:t>CheckPath</a:t>
            </a:r>
            <a:r>
              <a:rPr lang="en-US" dirty="0"/>
              <a:t>(</a:t>
            </a:r>
            <a:r>
              <a:rPr lang="en-US" dirty="0" err="1"/>
              <a:t>current.left</a:t>
            </a:r>
            <a:r>
              <a:rPr lang="en-US" dirty="0"/>
              <a:t>);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if (</a:t>
            </a:r>
            <a:r>
              <a:rPr lang="en-US" dirty="0" err="1"/>
              <a:t>current.right</a:t>
            </a:r>
            <a:r>
              <a:rPr lang="en-US" dirty="0"/>
              <a:t> != null)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    right = </a:t>
            </a:r>
            <a:r>
              <a:rPr lang="en-US" dirty="0" err="1"/>
              <a:t>CheckPath</a:t>
            </a:r>
            <a:r>
              <a:rPr lang="en-US" dirty="0"/>
              <a:t>(</a:t>
            </a:r>
            <a:r>
              <a:rPr lang="en-US" dirty="0" err="1"/>
              <a:t>current.right</a:t>
            </a:r>
            <a:r>
              <a:rPr lang="en-US" dirty="0"/>
              <a:t>);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if (left == -1 || right == -1 || (</a:t>
            </a:r>
            <a:r>
              <a:rPr lang="en-US" dirty="0" err="1"/>
              <a:t>Math.Abs</a:t>
            </a:r>
            <a:r>
              <a:rPr lang="en-US" dirty="0"/>
              <a:t>(left-right) &gt;= 2))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    return -1;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return (</a:t>
            </a:r>
            <a:r>
              <a:rPr lang="en-US" dirty="0" err="1"/>
              <a:t>Math.Max</a:t>
            </a:r>
            <a:r>
              <a:rPr lang="en-US" dirty="0"/>
              <a:t>(left, right)+1);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}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public bool </a:t>
            </a:r>
            <a:r>
              <a:rPr lang="en-US" dirty="0" err="1"/>
              <a:t>IsBalanced</a:t>
            </a:r>
            <a:r>
              <a:rPr lang="en-US" dirty="0"/>
              <a:t>(</a:t>
            </a:r>
            <a:r>
              <a:rPr lang="en-US" dirty="0" err="1"/>
              <a:t>TreeNode</a:t>
            </a:r>
            <a:r>
              <a:rPr lang="en-US" dirty="0"/>
              <a:t> root) {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if (root == null)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    return true;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if (</a:t>
            </a:r>
            <a:r>
              <a:rPr lang="en-US" dirty="0" err="1"/>
              <a:t>CheckPath</a:t>
            </a:r>
            <a:r>
              <a:rPr lang="en-US" dirty="0"/>
              <a:t>(root) != -1)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    return true;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return false;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    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    }</a:t>
            </a:r>
          </a:p>
          <a:p>
            <a:pPr algn="l">
              <a:defRPr sz="1400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dirty="0"/>
              <a:t>}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0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ibonacci Sequence…"/>
          <p:cNvSpPr txBox="1"/>
          <p:nvPr/>
        </p:nvSpPr>
        <p:spPr>
          <a:xfrm>
            <a:off x="3547247" y="621108"/>
            <a:ext cx="8778472" cy="4657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Fibonacci Sequence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</a:t>
            </a:r>
            <a:r>
              <a:rPr baseline="-42857"/>
              <a:t>n</a:t>
            </a:r>
            <a:r>
              <a:t> = f</a:t>
            </a:r>
            <a:r>
              <a:rPr baseline="-42857"/>
              <a:t>n-1</a:t>
            </a:r>
            <a:r>
              <a:t> + f</a:t>
            </a:r>
            <a:r>
              <a:rPr baseline="-42857"/>
              <a:t>n-2</a:t>
            </a: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baseline="-42857"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Initial values:</a:t>
            </a:r>
            <a:r>
              <a:rPr baseline="-42857"/>
              <a:t> </a:t>
            </a:r>
            <a:r>
              <a:t>f</a:t>
            </a:r>
            <a:r>
              <a:rPr baseline="-42857"/>
              <a:t>0</a:t>
            </a:r>
            <a:r>
              <a:t> = 0</a:t>
            </a:r>
            <a:r>
              <a:rPr baseline="-14285"/>
              <a:t>, </a:t>
            </a:r>
            <a:r>
              <a:t>f</a:t>
            </a:r>
            <a:r>
              <a:rPr baseline="-42857"/>
              <a:t>1</a:t>
            </a:r>
            <a:r>
              <a:rPr baseline="-14285"/>
              <a:t> </a:t>
            </a:r>
            <a:r>
              <a:t>= 1</a:t>
            </a:r>
            <a:r>
              <a:rPr baseline="-14285"/>
              <a:t>, </a:t>
            </a:r>
            <a:r>
              <a:t>f</a:t>
            </a:r>
            <a:r>
              <a:rPr baseline="-42857"/>
              <a:t>2</a:t>
            </a:r>
            <a:r>
              <a:t> = 1</a:t>
            </a: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</p:txBody>
      </p:sp>
      <p:sp>
        <p:nvSpPr>
          <p:cNvPr id="143" name="f3 = 1 + 1 = 2"/>
          <p:cNvSpPr txBox="1"/>
          <p:nvPr/>
        </p:nvSpPr>
        <p:spPr>
          <a:xfrm>
            <a:off x="4140593" y="3942936"/>
            <a:ext cx="3612715" cy="782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f</a:t>
            </a:r>
            <a:r>
              <a:rPr baseline="-42857" dirty="0"/>
              <a:t>3</a:t>
            </a:r>
            <a:r>
              <a:rPr dirty="0"/>
              <a:t> = 1 + 1 = 2</a:t>
            </a:r>
          </a:p>
        </p:txBody>
      </p:sp>
      <p:sp>
        <p:nvSpPr>
          <p:cNvPr id="144" name="f4 = 1 + 2 = 3"/>
          <p:cNvSpPr txBox="1"/>
          <p:nvPr/>
        </p:nvSpPr>
        <p:spPr>
          <a:xfrm>
            <a:off x="4868131" y="4574935"/>
            <a:ext cx="3723521" cy="782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</a:t>
            </a:r>
            <a:r>
              <a:rPr baseline="-42857"/>
              <a:t>4</a:t>
            </a:r>
            <a:r>
              <a:t> = 1 + 2 = 3</a:t>
            </a:r>
          </a:p>
        </p:txBody>
      </p:sp>
      <p:sp>
        <p:nvSpPr>
          <p:cNvPr id="145" name="f5 = 2 + 3 = 5"/>
          <p:cNvSpPr txBox="1"/>
          <p:nvPr/>
        </p:nvSpPr>
        <p:spPr>
          <a:xfrm>
            <a:off x="5704858" y="5234230"/>
            <a:ext cx="3637862" cy="782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</a:t>
            </a:r>
            <a:r>
              <a:rPr baseline="-42857"/>
              <a:t>5</a:t>
            </a:r>
            <a:r>
              <a:t> = 2 + 3 = 5</a:t>
            </a:r>
          </a:p>
        </p:txBody>
      </p:sp>
      <p:sp>
        <p:nvSpPr>
          <p:cNvPr id="146" name="f6 = 3 + 5 = 8"/>
          <p:cNvSpPr txBox="1"/>
          <p:nvPr/>
        </p:nvSpPr>
        <p:spPr>
          <a:xfrm>
            <a:off x="6623476" y="5879877"/>
            <a:ext cx="3732558" cy="782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</a:t>
            </a:r>
            <a:r>
              <a:rPr baseline="-42857"/>
              <a:t>6</a:t>
            </a:r>
            <a:r>
              <a:t> = 3 + 5 = 8</a:t>
            </a:r>
          </a:p>
        </p:txBody>
      </p:sp>
      <p:sp>
        <p:nvSpPr>
          <p:cNvPr id="147" name="f7 = 5 + 8 = 13"/>
          <p:cNvSpPr txBox="1"/>
          <p:nvPr/>
        </p:nvSpPr>
        <p:spPr>
          <a:xfrm>
            <a:off x="7405609" y="6511981"/>
            <a:ext cx="3921557" cy="782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</a:t>
            </a:r>
            <a:r>
              <a:rPr baseline="-42857"/>
              <a:t>7</a:t>
            </a:r>
            <a:r>
              <a:t> = 5 + 8 = 13</a:t>
            </a:r>
          </a:p>
        </p:txBody>
      </p:sp>
      <p:sp>
        <p:nvSpPr>
          <p:cNvPr id="148" name="f8 = 8 + 13 = 21"/>
          <p:cNvSpPr txBox="1"/>
          <p:nvPr/>
        </p:nvSpPr>
        <p:spPr>
          <a:xfrm>
            <a:off x="8201390" y="7184818"/>
            <a:ext cx="4183247" cy="782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</a:t>
            </a:r>
            <a:r>
              <a:rPr baseline="-42857"/>
              <a:t>8</a:t>
            </a:r>
            <a:r>
              <a:t> = 8 + 13 = 21</a:t>
            </a:r>
          </a:p>
        </p:txBody>
      </p:sp>
      <p:sp>
        <p:nvSpPr>
          <p:cNvPr id="149" name="f9 = 13 + 21 = 34"/>
          <p:cNvSpPr txBox="1"/>
          <p:nvPr/>
        </p:nvSpPr>
        <p:spPr>
          <a:xfrm>
            <a:off x="8939363" y="7789731"/>
            <a:ext cx="4397393" cy="782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f</a:t>
            </a:r>
            <a:r>
              <a:rPr baseline="-42857" dirty="0"/>
              <a:t>9</a:t>
            </a:r>
            <a:r>
              <a:rPr dirty="0"/>
              <a:t> = 13 + 21 = 34</a:t>
            </a:r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2"/>
          <a:srcRect l="5948" r="6194" b="3618"/>
          <a:stretch>
            <a:fillRect/>
          </a:stretch>
        </p:blipFill>
        <p:spPr>
          <a:xfrm flipH="1">
            <a:off x="176952" y="-10973"/>
            <a:ext cx="5712805" cy="94007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0" h="21400" extrusionOk="0">
                <a:moveTo>
                  <a:pt x="3484" y="0"/>
                </a:moveTo>
                <a:cubicBezTo>
                  <a:pt x="3401" y="124"/>
                  <a:pt x="3831" y="73"/>
                  <a:pt x="3660" y="242"/>
                </a:cubicBezTo>
                <a:cubicBezTo>
                  <a:pt x="4075" y="199"/>
                  <a:pt x="3859" y="681"/>
                  <a:pt x="4188" y="673"/>
                </a:cubicBezTo>
                <a:cubicBezTo>
                  <a:pt x="4198" y="844"/>
                  <a:pt x="4324" y="1036"/>
                  <a:pt x="4583" y="1130"/>
                </a:cubicBezTo>
                <a:cubicBezTo>
                  <a:pt x="4633" y="1399"/>
                  <a:pt x="5023" y="1555"/>
                  <a:pt x="5110" y="1803"/>
                </a:cubicBezTo>
                <a:cubicBezTo>
                  <a:pt x="5441" y="1717"/>
                  <a:pt x="5087" y="2105"/>
                  <a:pt x="5419" y="2018"/>
                </a:cubicBezTo>
                <a:cubicBezTo>
                  <a:pt x="5124" y="2395"/>
                  <a:pt x="5875" y="2027"/>
                  <a:pt x="5638" y="2368"/>
                </a:cubicBezTo>
                <a:cubicBezTo>
                  <a:pt x="6023" y="2469"/>
                  <a:pt x="5770" y="2841"/>
                  <a:pt x="6254" y="2906"/>
                </a:cubicBezTo>
                <a:cubicBezTo>
                  <a:pt x="5987" y="3347"/>
                  <a:pt x="6878" y="2897"/>
                  <a:pt x="6561" y="3337"/>
                </a:cubicBezTo>
                <a:cubicBezTo>
                  <a:pt x="6891" y="3251"/>
                  <a:pt x="6537" y="3639"/>
                  <a:pt x="6869" y="3552"/>
                </a:cubicBezTo>
                <a:cubicBezTo>
                  <a:pt x="6575" y="3937"/>
                  <a:pt x="7383" y="3544"/>
                  <a:pt x="7089" y="3929"/>
                </a:cubicBezTo>
                <a:cubicBezTo>
                  <a:pt x="7507" y="3824"/>
                  <a:pt x="7031" y="4203"/>
                  <a:pt x="7440" y="4171"/>
                </a:cubicBezTo>
                <a:cubicBezTo>
                  <a:pt x="7277" y="4427"/>
                  <a:pt x="7985" y="4220"/>
                  <a:pt x="7660" y="4548"/>
                </a:cubicBezTo>
                <a:cubicBezTo>
                  <a:pt x="7994" y="4468"/>
                  <a:pt x="7684" y="4881"/>
                  <a:pt x="8055" y="4764"/>
                </a:cubicBezTo>
                <a:cubicBezTo>
                  <a:pt x="7974" y="5056"/>
                  <a:pt x="8426" y="4969"/>
                  <a:pt x="8408" y="5275"/>
                </a:cubicBezTo>
                <a:cubicBezTo>
                  <a:pt x="8693" y="5190"/>
                  <a:pt x="8466" y="5519"/>
                  <a:pt x="8715" y="5463"/>
                </a:cubicBezTo>
                <a:cubicBezTo>
                  <a:pt x="8840" y="5709"/>
                  <a:pt x="9219" y="5799"/>
                  <a:pt x="9286" y="6056"/>
                </a:cubicBezTo>
                <a:cubicBezTo>
                  <a:pt x="9672" y="5987"/>
                  <a:pt x="9291" y="6382"/>
                  <a:pt x="9681" y="6271"/>
                </a:cubicBezTo>
                <a:cubicBezTo>
                  <a:pt x="9456" y="6670"/>
                  <a:pt x="9996" y="6360"/>
                  <a:pt x="9901" y="6701"/>
                </a:cubicBezTo>
                <a:cubicBezTo>
                  <a:pt x="10208" y="6673"/>
                  <a:pt x="9937" y="7020"/>
                  <a:pt x="10254" y="6944"/>
                </a:cubicBezTo>
                <a:cubicBezTo>
                  <a:pt x="9912" y="7378"/>
                  <a:pt x="10802" y="6948"/>
                  <a:pt x="10517" y="7347"/>
                </a:cubicBezTo>
                <a:cubicBezTo>
                  <a:pt x="11001" y="7194"/>
                  <a:pt x="10495" y="7648"/>
                  <a:pt x="10825" y="7590"/>
                </a:cubicBezTo>
                <a:cubicBezTo>
                  <a:pt x="10622" y="7906"/>
                  <a:pt x="11394" y="7678"/>
                  <a:pt x="11089" y="8020"/>
                </a:cubicBezTo>
                <a:cubicBezTo>
                  <a:pt x="11438" y="7944"/>
                  <a:pt x="11059" y="8320"/>
                  <a:pt x="11440" y="8289"/>
                </a:cubicBezTo>
                <a:cubicBezTo>
                  <a:pt x="11697" y="8508"/>
                  <a:pt x="11702" y="8855"/>
                  <a:pt x="12100" y="8935"/>
                </a:cubicBezTo>
                <a:cubicBezTo>
                  <a:pt x="11791" y="9320"/>
                  <a:pt x="12641" y="8927"/>
                  <a:pt x="12275" y="9312"/>
                </a:cubicBezTo>
                <a:cubicBezTo>
                  <a:pt x="12699" y="9298"/>
                  <a:pt x="12305" y="9713"/>
                  <a:pt x="12715" y="9769"/>
                </a:cubicBezTo>
                <a:cubicBezTo>
                  <a:pt x="12814" y="9971"/>
                  <a:pt x="12900" y="10089"/>
                  <a:pt x="13022" y="10254"/>
                </a:cubicBezTo>
                <a:cubicBezTo>
                  <a:pt x="13307" y="10346"/>
                  <a:pt x="13096" y="10614"/>
                  <a:pt x="13331" y="10684"/>
                </a:cubicBezTo>
                <a:cubicBezTo>
                  <a:pt x="13097" y="10954"/>
                  <a:pt x="13797" y="10764"/>
                  <a:pt x="13506" y="11035"/>
                </a:cubicBezTo>
                <a:cubicBezTo>
                  <a:pt x="13805" y="11089"/>
                  <a:pt x="13559" y="11438"/>
                  <a:pt x="13857" y="11492"/>
                </a:cubicBezTo>
                <a:cubicBezTo>
                  <a:pt x="13911" y="11716"/>
                  <a:pt x="14035" y="11904"/>
                  <a:pt x="14077" y="12111"/>
                </a:cubicBezTo>
                <a:cubicBezTo>
                  <a:pt x="14407" y="12187"/>
                  <a:pt x="14195" y="12613"/>
                  <a:pt x="14430" y="12703"/>
                </a:cubicBezTo>
                <a:cubicBezTo>
                  <a:pt x="14603" y="13204"/>
                  <a:pt x="14585" y="13608"/>
                  <a:pt x="14605" y="14102"/>
                </a:cubicBezTo>
                <a:cubicBezTo>
                  <a:pt x="14546" y="14236"/>
                  <a:pt x="14708" y="14524"/>
                  <a:pt x="14517" y="14533"/>
                </a:cubicBezTo>
                <a:cubicBezTo>
                  <a:pt x="14500" y="15014"/>
                  <a:pt x="14284" y="15499"/>
                  <a:pt x="13946" y="15905"/>
                </a:cubicBezTo>
                <a:cubicBezTo>
                  <a:pt x="14133" y="16119"/>
                  <a:pt x="13368" y="16176"/>
                  <a:pt x="13682" y="16309"/>
                </a:cubicBezTo>
                <a:cubicBezTo>
                  <a:pt x="13488" y="16326"/>
                  <a:pt x="13441" y="16504"/>
                  <a:pt x="13375" y="16578"/>
                </a:cubicBezTo>
                <a:cubicBezTo>
                  <a:pt x="13146" y="16578"/>
                  <a:pt x="13109" y="16740"/>
                  <a:pt x="12979" y="16820"/>
                </a:cubicBezTo>
                <a:cubicBezTo>
                  <a:pt x="12709" y="16807"/>
                  <a:pt x="12770" y="17075"/>
                  <a:pt x="12495" y="17090"/>
                </a:cubicBezTo>
                <a:cubicBezTo>
                  <a:pt x="12460" y="17264"/>
                  <a:pt x="11777" y="17445"/>
                  <a:pt x="12100" y="17090"/>
                </a:cubicBezTo>
                <a:cubicBezTo>
                  <a:pt x="12538" y="17184"/>
                  <a:pt x="12156" y="16866"/>
                  <a:pt x="12584" y="16902"/>
                </a:cubicBezTo>
                <a:cubicBezTo>
                  <a:pt x="12420" y="16647"/>
                  <a:pt x="13065" y="16860"/>
                  <a:pt x="12847" y="16578"/>
                </a:cubicBezTo>
                <a:cubicBezTo>
                  <a:pt x="13264" y="16690"/>
                  <a:pt x="12785" y="16293"/>
                  <a:pt x="13199" y="16363"/>
                </a:cubicBezTo>
                <a:cubicBezTo>
                  <a:pt x="12809" y="15872"/>
                  <a:pt x="13678" y="16352"/>
                  <a:pt x="13375" y="15932"/>
                </a:cubicBezTo>
                <a:cubicBezTo>
                  <a:pt x="13685" y="15926"/>
                  <a:pt x="13319" y="15668"/>
                  <a:pt x="13639" y="15690"/>
                </a:cubicBezTo>
                <a:cubicBezTo>
                  <a:pt x="13204" y="15285"/>
                  <a:pt x="14164" y="15566"/>
                  <a:pt x="13682" y="15179"/>
                </a:cubicBezTo>
                <a:cubicBezTo>
                  <a:pt x="14262" y="15189"/>
                  <a:pt x="13325" y="14844"/>
                  <a:pt x="13857" y="14883"/>
                </a:cubicBezTo>
                <a:cubicBezTo>
                  <a:pt x="13760" y="14554"/>
                  <a:pt x="13844" y="14317"/>
                  <a:pt x="13726" y="13994"/>
                </a:cubicBezTo>
                <a:cubicBezTo>
                  <a:pt x="13475" y="13967"/>
                  <a:pt x="13782" y="13683"/>
                  <a:pt x="13462" y="13699"/>
                </a:cubicBezTo>
                <a:cubicBezTo>
                  <a:pt x="13784" y="13347"/>
                  <a:pt x="12921" y="13592"/>
                  <a:pt x="13242" y="13241"/>
                </a:cubicBezTo>
                <a:cubicBezTo>
                  <a:pt x="12928" y="13249"/>
                  <a:pt x="13283" y="12959"/>
                  <a:pt x="12891" y="12972"/>
                </a:cubicBezTo>
                <a:cubicBezTo>
                  <a:pt x="12872" y="12674"/>
                  <a:pt x="12485" y="12627"/>
                  <a:pt x="12275" y="12407"/>
                </a:cubicBezTo>
                <a:cubicBezTo>
                  <a:pt x="12011" y="12346"/>
                  <a:pt x="11935" y="12108"/>
                  <a:pt x="11616" y="12084"/>
                </a:cubicBezTo>
                <a:cubicBezTo>
                  <a:pt x="11457" y="11810"/>
                  <a:pt x="10935" y="11899"/>
                  <a:pt x="10694" y="11680"/>
                </a:cubicBezTo>
                <a:cubicBezTo>
                  <a:pt x="10356" y="11657"/>
                  <a:pt x="10230" y="11539"/>
                  <a:pt x="9901" y="11519"/>
                </a:cubicBezTo>
                <a:cubicBezTo>
                  <a:pt x="9922" y="11295"/>
                  <a:pt x="9333" y="11628"/>
                  <a:pt x="9419" y="11357"/>
                </a:cubicBezTo>
                <a:cubicBezTo>
                  <a:pt x="9066" y="11471"/>
                  <a:pt x="9114" y="11164"/>
                  <a:pt x="8759" y="11357"/>
                </a:cubicBezTo>
                <a:cubicBezTo>
                  <a:pt x="8662" y="11171"/>
                  <a:pt x="8108" y="11332"/>
                  <a:pt x="7880" y="11196"/>
                </a:cubicBezTo>
                <a:cubicBezTo>
                  <a:pt x="7730" y="11305"/>
                  <a:pt x="7164" y="11020"/>
                  <a:pt x="7000" y="11250"/>
                </a:cubicBezTo>
                <a:cubicBezTo>
                  <a:pt x="6421" y="11240"/>
                  <a:pt x="5822" y="11305"/>
                  <a:pt x="5287" y="11384"/>
                </a:cubicBezTo>
                <a:cubicBezTo>
                  <a:pt x="4945" y="11240"/>
                  <a:pt x="4871" y="11675"/>
                  <a:pt x="4672" y="11492"/>
                </a:cubicBezTo>
                <a:cubicBezTo>
                  <a:pt x="4500" y="11696"/>
                  <a:pt x="4117" y="11642"/>
                  <a:pt x="3879" y="11734"/>
                </a:cubicBezTo>
                <a:cubicBezTo>
                  <a:pt x="3634" y="11869"/>
                  <a:pt x="3360" y="11956"/>
                  <a:pt x="3089" y="12030"/>
                </a:cubicBezTo>
                <a:cubicBezTo>
                  <a:pt x="3169" y="12275"/>
                  <a:pt x="2560" y="12103"/>
                  <a:pt x="2693" y="12353"/>
                </a:cubicBezTo>
                <a:cubicBezTo>
                  <a:pt x="2314" y="12333"/>
                  <a:pt x="2291" y="12590"/>
                  <a:pt x="2034" y="12703"/>
                </a:cubicBezTo>
                <a:cubicBezTo>
                  <a:pt x="1576" y="12658"/>
                  <a:pt x="1988" y="13022"/>
                  <a:pt x="1507" y="12946"/>
                </a:cubicBezTo>
                <a:cubicBezTo>
                  <a:pt x="1755" y="13267"/>
                  <a:pt x="899" y="13060"/>
                  <a:pt x="1198" y="13403"/>
                </a:cubicBezTo>
                <a:cubicBezTo>
                  <a:pt x="694" y="13362"/>
                  <a:pt x="1263" y="13766"/>
                  <a:pt x="759" y="13725"/>
                </a:cubicBezTo>
                <a:cubicBezTo>
                  <a:pt x="1055" y="13969"/>
                  <a:pt x="376" y="13913"/>
                  <a:pt x="583" y="14129"/>
                </a:cubicBezTo>
                <a:cubicBezTo>
                  <a:pt x="256" y="14139"/>
                  <a:pt x="533" y="14569"/>
                  <a:pt x="276" y="14613"/>
                </a:cubicBezTo>
                <a:cubicBezTo>
                  <a:pt x="447" y="14797"/>
                  <a:pt x="16" y="14953"/>
                  <a:pt x="276" y="15098"/>
                </a:cubicBezTo>
                <a:cubicBezTo>
                  <a:pt x="-98" y="15099"/>
                  <a:pt x="302" y="15427"/>
                  <a:pt x="99" y="15529"/>
                </a:cubicBezTo>
                <a:cubicBezTo>
                  <a:pt x="295" y="15580"/>
                  <a:pt x="-230" y="15715"/>
                  <a:pt x="143" y="15852"/>
                </a:cubicBezTo>
                <a:cubicBezTo>
                  <a:pt x="-192" y="15844"/>
                  <a:pt x="182" y="16081"/>
                  <a:pt x="56" y="16174"/>
                </a:cubicBezTo>
                <a:cubicBezTo>
                  <a:pt x="155" y="16357"/>
                  <a:pt x="75" y="16522"/>
                  <a:pt x="188" y="16713"/>
                </a:cubicBezTo>
                <a:cubicBezTo>
                  <a:pt x="-265" y="16919"/>
                  <a:pt x="589" y="16869"/>
                  <a:pt x="232" y="16982"/>
                </a:cubicBezTo>
                <a:cubicBezTo>
                  <a:pt x="152" y="17284"/>
                  <a:pt x="463" y="17103"/>
                  <a:pt x="232" y="17386"/>
                </a:cubicBezTo>
                <a:cubicBezTo>
                  <a:pt x="657" y="17431"/>
                  <a:pt x="150" y="17757"/>
                  <a:pt x="627" y="17790"/>
                </a:cubicBezTo>
                <a:cubicBezTo>
                  <a:pt x="352" y="18089"/>
                  <a:pt x="1163" y="17967"/>
                  <a:pt x="847" y="18247"/>
                </a:cubicBezTo>
                <a:cubicBezTo>
                  <a:pt x="1326" y="18230"/>
                  <a:pt x="804" y="18585"/>
                  <a:pt x="1287" y="18543"/>
                </a:cubicBezTo>
                <a:cubicBezTo>
                  <a:pt x="999" y="18965"/>
                  <a:pt x="1739" y="18638"/>
                  <a:pt x="1594" y="19000"/>
                </a:cubicBezTo>
                <a:cubicBezTo>
                  <a:pt x="2130" y="18877"/>
                  <a:pt x="1630" y="19368"/>
                  <a:pt x="2209" y="19243"/>
                </a:cubicBezTo>
                <a:cubicBezTo>
                  <a:pt x="1917" y="19572"/>
                  <a:pt x="2804" y="19263"/>
                  <a:pt x="2518" y="19619"/>
                </a:cubicBezTo>
                <a:cubicBezTo>
                  <a:pt x="3104" y="19493"/>
                  <a:pt x="2448" y="19990"/>
                  <a:pt x="3089" y="19861"/>
                </a:cubicBezTo>
                <a:cubicBezTo>
                  <a:pt x="2858" y="20156"/>
                  <a:pt x="3648" y="19865"/>
                  <a:pt x="3484" y="20158"/>
                </a:cubicBezTo>
                <a:cubicBezTo>
                  <a:pt x="4079" y="20014"/>
                  <a:pt x="3750" y="20507"/>
                  <a:pt x="4319" y="20373"/>
                </a:cubicBezTo>
                <a:cubicBezTo>
                  <a:pt x="4243" y="20588"/>
                  <a:pt x="4673" y="20559"/>
                  <a:pt x="4890" y="20562"/>
                </a:cubicBezTo>
                <a:cubicBezTo>
                  <a:pt x="4686" y="20925"/>
                  <a:pt x="5518" y="20533"/>
                  <a:pt x="5374" y="20858"/>
                </a:cubicBezTo>
                <a:cubicBezTo>
                  <a:pt x="6069" y="20538"/>
                  <a:pt x="5542" y="21121"/>
                  <a:pt x="5990" y="20938"/>
                </a:cubicBezTo>
                <a:cubicBezTo>
                  <a:pt x="6500" y="20788"/>
                  <a:pt x="6198" y="21255"/>
                  <a:pt x="6780" y="21019"/>
                </a:cubicBezTo>
                <a:cubicBezTo>
                  <a:pt x="6795" y="21064"/>
                  <a:pt x="6971" y="21135"/>
                  <a:pt x="7045" y="21126"/>
                </a:cubicBezTo>
                <a:cubicBezTo>
                  <a:pt x="7497" y="20849"/>
                  <a:pt x="7068" y="21466"/>
                  <a:pt x="7573" y="21208"/>
                </a:cubicBezTo>
                <a:cubicBezTo>
                  <a:pt x="7763" y="21142"/>
                  <a:pt x="7844" y="21466"/>
                  <a:pt x="8188" y="21261"/>
                </a:cubicBezTo>
                <a:cubicBezTo>
                  <a:pt x="8106" y="21461"/>
                  <a:pt x="8606" y="21383"/>
                  <a:pt x="8628" y="21261"/>
                </a:cubicBezTo>
                <a:cubicBezTo>
                  <a:pt x="8725" y="21524"/>
                  <a:pt x="8917" y="21244"/>
                  <a:pt x="9066" y="21235"/>
                </a:cubicBezTo>
                <a:cubicBezTo>
                  <a:pt x="9002" y="21583"/>
                  <a:pt x="9550" y="21153"/>
                  <a:pt x="9506" y="21369"/>
                </a:cubicBezTo>
                <a:cubicBezTo>
                  <a:pt x="9769" y="21290"/>
                  <a:pt x="10110" y="21421"/>
                  <a:pt x="10254" y="21261"/>
                </a:cubicBezTo>
                <a:cubicBezTo>
                  <a:pt x="10406" y="21600"/>
                  <a:pt x="10639" y="21209"/>
                  <a:pt x="10869" y="21235"/>
                </a:cubicBezTo>
                <a:cubicBezTo>
                  <a:pt x="10788" y="21397"/>
                  <a:pt x="11338" y="21292"/>
                  <a:pt x="11265" y="21208"/>
                </a:cubicBezTo>
                <a:cubicBezTo>
                  <a:pt x="11693" y="21335"/>
                  <a:pt x="11559" y="21123"/>
                  <a:pt x="11836" y="21073"/>
                </a:cubicBezTo>
                <a:cubicBezTo>
                  <a:pt x="12088" y="21376"/>
                  <a:pt x="12227" y="20870"/>
                  <a:pt x="12584" y="21046"/>
                </a:cubicBezTo>
                <a:cubicBezTo>
                  <a:pt x="12662" y="20817"/>
                  <a:pt x="12764" y="21024"/>
                  <a:pt x="12935" y="20992"/>
                </a:cubicBezTo>
                <a:cubicBezTo>
                  <a:pt x="13020" y="20734"/>
                  <a:pt x="13425" y="21017"/>
                  <a:pt x="13595" y="20858"/>
                </a:cubicBezTo>
                <a:cubicBezTo>
                  <a:pt x="13633" y="20580"/>
                  <a:pt x="14188" y="20791"/>
                  <a:pt x="14297" y="20507"/>
                </a:cubicBezTo>
                <a:cubicBezTo>
                  <a:pt x="14519" y="20701"/>
                  <a:pt x="14581" y="20374"/>
                  <a:pt x="14737" y="20347"/>
                </a:cubicBezTo>
                <a:cubicBezTo>
                  <a:pt x="15095" y="20622"/>
                  <a:pt x="14963" y="20165"/>
                  <a:pt x="15221" y="20238"/>
                </a:cubicBezTo>
                <a:cubicBezTo>
                  <a:pt x="15668" y="20465"/>
                  <a:pt x="15386" y="19946"/>
                  <a:pt x="15836" y="20131"/>
                </a:cubicBezTo>
                <a:cubicBezTo>
                  <a:pt x="15860" y="19907"/>
                  <a:pt x="16550" y="19968"/>
                  <a:pt x="16407" y="19754"/>
                </a:cubicBezTo>
                <a:cubicBezTo>
                  <a:pt x="16977" y="19879"/>
                  <a:pt x="16404" y="19326"/>
                  <a:pt x="17022" y="19485"/>
                </a:cubicBezTo>
                <a:cubicBezTo>
                  <a:pt x="16734" y="19147"/>
                  <a:pt x="17375" y="19402"/>
                  <a:pt x="17418" y="19189"/>
                </a:cubicBezTo>
                <a:cubicBezTo>
                  <a:pt x="17309" y="18969"/>
                  <a:pt x="18226" y="19099"/>
                  <a:pt x="17990" y="18731"/>
                </a:cubicBezTo>
                <a:cubicBezTo>
                  <a:pt x="18569" y="18830"/>
                  <a:pt x="18415" y="18489"/>
                  <a:pt x="18430" y="18301"/>
                </a:cubicBezTo>
                <a:cubicBezTo>
                  <a:pt x="18837" y="18352"/>
                  <a:pt x="18832" y="18340"/>
                  <a:pt x="18781" y="18058"/>
                </a:cubicBezTo>
                <a:cubicBezTo>
                  <a:pt x="19264" y="18140"/>
                  <a:pt x="18792" y="17694"/>
                  <a:pt x="19352" y="17763"/>
                </a:cubicBezTo>
                <a:cubicBezTo>
                  <a:pt x="19081" y="17433"/>
                  <a:pt x="19938" y="17625"/>
                  <a:pt x="19661" y="17279"/>
                </a:cubicBezTo>
                <a:cubicBezTo>
                  <a:pt x="20091" y="17334"/>
                  <a:pt x="19861" y="17023"/>
                  <a:pt x="19923" y="16902"/>
                </a:cubicBezTo>
                <a:cubicBezTo>
                  <a:pt x="20011" y="16893"/>
                  <a:pt x="20158" y="16767"/>
                  <a:pt x="20143" y="16713"/>
                </a:cubicBezTo>
                <a:cubicBezTo>
                  <a:pt x="19748" y="16344"/>
                  <a:pt x="20696" y="16598"/>
                  <a:pt x="20319" y="16202"/>
                </a:cubicBezTo>
                <a:cubicBezTo>
                  <a:pt x="20749" y="16282"/>
                  <a:pt x="20420" y="15945"/>
                  <a:pt x="20583" y="15879"/>
                </a:cubicBezTo>
                <a:cubicBezTo>
                  <a:pt x="21056" y="15774"/>
                  <a:pt x="20294" y="15652"/>
                  <a:pt x="20803" y="15556"/>
                </a:cubicBezTo>
                <a:cubicBezTo>
                  <a:pt x="21268" y="15560"/>
                  <a:pt x="20485" y="15173"/>
                  <a:pt x="21023" y="15071"/>
                </a:cubicBezTo>
                <a:cubicBezTo>
                  <a:pt x="20367" y="14923"/>
                  <a:pt x="21335" y="14850"/>
                  <a:pt x="21023" y="14613"/>
                </a:cubicBezTo>
                <a:cubicBezTo>
                  <a:pt x="20827" y="14753"/>
                  <a:pt x="20827" y="14473"/>
                  <a:pt x="21023" y="14533"/>
                </a:cubicBezTo>
                <a:cubicBezTo>
                  <a:pt x="20901" y="14393"/>
                  <a:pt x="21231" y="13975"/>
                  <a:pt x="20891" y="13941"/>
                </a:cubicBezTo>
                <a:cubicBezTo>
                  <a:pt x="20969" y="13904"/>
                  <a:pt x="21177" y="13843"/>
                  <a:pt x="21240" y="13767"/>
                </a:cubicBezTo>
                <a:lnTo>
                  <a:pt x="21240" y="13687"/>
                </a:lnTo>
                <a:cubicBezTo>
                  <a:pt x="21216" y="13657"/>
                  <a:pt x="21167" y="13624"/>
                  <a:pt x="21067" y="13591"/>
                </a:cubicBezTo>
                <a:cubicBezTo>
                  <a:pt x="20990" y="13390"/>
                  <a:pt x="21296" y="13180"/>
                  <a:pt x="20891" y="13026"/>
                </a:cubicBezTo>
                <a:cubicBezTo>
                  <a:pt x="21189" y="13129"/>
                  <a:pt x="21257" y="12765"/>
                  <a:pt x="20978" y="12811"/>
                </a:cubicBezTo>
                <a:cubicBezTo>
                  <a:pt x="21134" y="12534"/>
                  <a:pt x="20709" y="12441"/>
                  <a:pt x="20978" y="12165"/>
                </a:cubicBezTo>
                <a:cubicBezTo>
                  <a:pt x="20870" y="12300"/>
                  <a:pt x="20726" y="11937"/>
                  <a:pt x="20891" y="11976"/>
                </a:cubicBezTo>
                <a:cubicBezTo>
                  <a:pt x="20901" y="11747"/>
                  <a:pt x="20642" y="11547"/>
                  <a:pt x="20759" y="11303"/>
                </a:cubicBezTo>
                <a:cubicBezTo>
                  <a:pt x="20142" y="11260"/>
                  <a:pt x="20929" y="10959"/>
                  <a:pt x="20363" y="10900"/>
                </a:cubicBezTo>
                <a:cubicBezTo>
                  <a:pt x="20674" y="10714"/>
                  <a:pt x="20194" y="10601"/>
                  <a:pt x="20363" y="10362"/>
                </a:cubicBezTo>
                <a:cubicBezTo>
                  <a:pt x="20122" y="10353"/>
                  <a:pt x="20413" y="10076"/>
                  <a:pt x="20143" y="9985"/>
                </a:cubicBezTo>
                <a:cubicBezTo>
                  <a:pt x="20382" y="9686"/>
                  <a:pt x="19751" y="9843"/>
                  <a:pt x="19881" y="9608"/>
                </a:cubicBezTo>
                <a:cubicBezTo>
                  <a:pt x="20474" y="9445"/>
                  <a:pt x="19528" y="9449"/>
                  <a:pt x="19616" y="9285"/>
                </a:cubicBezTo>
                <a:cubicBezTo>
                  <a:pt x="20097" y="9209"/>
                  <a:pt x="19509" y="9106"/>
                  <a:pt x="19572" y="8989"/>
                </a:cubicBezTo>
                <a:cubicBezTo>
                  <a:pt x="19972" y="8817"/>
                  <a:pt x="18868" y="8672"/>
                  <a:pt x="19441" y="8586"/>
                </a:cubicBezTo>
                <a:cubicBezTo>
                  <a:pt x="19739" y="8363"/>
                  <a:pt x="18682" y="8262"/>
                  <a:pt x="19177" y="8155"/>
                </a:cubicBezTo>
                <a:cubicBezTo>
                  <a:pt x="19424" y="7850"/>
                  <a:pt x="18670" y="8059"/>
                  <a:pt x="18693" y="7832"/>
                </a:cubicBezTo>
                <a:cubicBezTo>
                  <a:pt x="19081" y="7860"/>
                  <a:pt x="18939" y="7549"/>
                  <a:pt x="18648" y="7616"/>
                </a:cubicBezTo>
                <a:cubicBezTo>
                  <a:pt x="18151" y="7507"/>
                  <a:pt x="19144" y="7515"/>
                  <a:pt x="18561" y="7347"/>
                </a:cubicBezTo>
                <a:cubicBezTo>
                  <a:pt x="18035" y="7291"/>
                  <a:pt x="18483" y="7216"/>
                  <a:pt x="18430" y="7079"/>
                </a:cubicBezTo>
                <a:cubicBezTo>
                  <a:pt x="18010" y="7077"/>
                  <a:pt x="18488" y="6754"/>
                  <a:pt x="18077" y="6728"/>
                </a:cubicBezTo>
                <a:cubicBezTo>
                  <a:pt x="18223" y="6479"/>
                  <a:pt x="17704" y="6493"/>
                  <a:pt x="17770" y="6324"/>
                </a:cubicBezTo>
                <a:cubicBezTo>
                  <a:pt x="18045" y="6071"/>
                  <a:pt x="17275" y="6249"/>
                  <a:pt x="17418" y="6056"/>
                </a:cubicBezTo>
                <a:cubicBezTo>
                  <a:pt x="18133" y="5863"/>
                  <a:pt x="17134" y="5968"/>
                  <a:pt x="17331" y="5760"/>
                </a:cubicBezTo>
                <a:cubicBezTo>
                  <a:pt x="17803" y="5620"/>
                  <a:pt x="16942" y="5557"/>
                  <a:pt x="17067" y="5463"/>
                </a:cubicBezTo>
                <a:cubicBezTo>
                  <a:pt x="17549" y="5202"/>
                  <a:pt x="16414" y="5134"/>
                  <a:pt x="16760" y="5033"/>
                </a:cubicBezTo>
                <a:cubicBezTo>
                  <a:pt x="17072" y="4632"/>
                  <a:pt x="16157" y="4966"/>
                  <a:pt x="16496" y="4575"/>
                </a:cubicBezTo>
                <a:cubicBezTo>
                  <a:pt x="15901" y="4698"/>
                  <a:pt x="16408" y="4354"/>
                  <a:pt x="16100" y="4333"/>
                </a:cubicBezTo>
                <a:cubicBezTo>
                  <a:pt x="16179" y="4170"/>
                  <a:pt x="15836" y="4208"/>
                  <a:pt x="15925" y="3983"/>
                </a:cubicBezTo>
                <a:cubicBezTo>
                  <a:pt x="16408" y="3663"/>
                  <a:pt x="14925" y="3715"/>
                  <a:pt x="15705" y="3552"/>
                </a:cubicBezTo>
                <a:cubicBezTo>
                  <a:pt x="15934" y="3206"/>
                  <a:pt x="15030" y="3441"/>
                  <a:pt x="15132" y="3230"/>
                </a:cubicBezTo>
                <a:cubicBezTo>
                  <a:pt x="15482" y="3245"/>
                  <a:pt x="15311" y="3036"/>
                  <a:pt x="15176" y="2988"/>
                </a:cubicBezTo>
                <a:cubicBezTo>
                  <a:pt x="14395" y="3099"/>
                  <a:pt x="15504" y="2698"/>
                  <a:pt x="14737" y="2664"/>
                </a:cubicBezTo>
                <a:cubicBezTo>
                  <a:pt x="15156" y="2516"/>
                  <a:pt x="14517" y="2430"/>
                  <a:pt x="14561" y="2288"/>
                </a:cubicBezTo>
                <a:cubicBezTo>
                  <a:pt x="15265" y="2168"/>
                  <a:pt x="14393" y="2078"/>
                  <a:pt x="14386" y="1911"/>
                </a:cubicBezTo>
                <a:cubicBezTo>
                  <a:pt x="14625" y="1546"/>
                  <a:pt x="13883" y="1747"/>
                  <a:pt x="13726" y="1588"/>
                </a:cubicBezTo>
                <a:cubicBezTo>
                  <a:pt x="14239" y="1309"/>
                  <a:pt x="13669" y="1468"/>
                  <a:pt x="13550" y="1292"/>
                </a:cubicBezTo>
                <a:cubicBezTo>
                  <a:pt x="14057" y="1198"/>
                  <a:pt x="13399" y="1052"/>
                  <a:pt x="13331" y="996"/>
                </a:cubicBezTo>
                <a:cubicBezTo>
                  <a:pt x="13797" y="1055"/>
                  <a:pt x="13602" y="666"/>
                  <a:pt x="13331" y="646"/>
                </a:cubicBezTo>
                <a:cubicBezTo>
                  <a:pt x="12744" y="673"/>
                  <a:pt x="13683" y="224"/>
                  <a:pt x="13111" y="296"/>
                </a:cubicBezTo>
                <a:cubicBezTo>
                  <a:pt x="13209" y="48"/>
                  <a:pt x="12494" y="312"/>
                  <a:pt x="12671" y="54"/>
                </a:cubicBezTo>
                <a:lnTo>
                  <a:pt x="12804" y="27"/>
                </a:lnTo>
                <a:lnTo>
                  <a:pt x="3484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 animBg="1" advAuto="0"/>
      <p:bldP spid="144" grpId="0" animBg="1" advAuto="0"/>
      <p:bldP spid="145" grpId="0" animBg="1" advAuto="0"/>
      <p:bldP spid="146" grpId="0" animBg="1" advAuto="0"/>
      <p:bldP spid="147" grpId="0" animBg="1" advAuto="0"/>
      <p:bldP spid="148" grpId="0" animBg="1" advAuto="0"/>
      <p:bldP spid="149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Fibonacci Sequence - Recursion…"/>
          <p:cNvSpPr txBox="1"/>
          <p:nvPr/>
        </p:nvSpPr>
        <p:spPr>
          <a:xfrm>
            <a:off x="1065660" y="957575"/>
            <a:ext cx="11192819" cy="3781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Fibonacci Sequence - Recursion</a:t>
            </a: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</a:t>
            </a:r>
            <a:r>
              <a:rPr baseline="-42857"/>
              <a:t>n</a:t>
            </a:r>
            <a:r>
              <a:t> = f</a:t>
            </a:r>
            <a:r>
              <a:rPr baseline="-42857"/>
              <a:t>n-1</a:t>
            </a:r>
            <a:r>
              <a:t> + f</a:t>
            </a:r>
            <a:r>
              <a:rPr baseline="-42857"/>
              <a:t>n-2</a:t>
            </a: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>
              <a:solidFill>
                <a:srgbClr val="FFFFFF"/>
              </a:solidFill>
            </a:endParaRPr>
          </a:p>
          <a:p>
            <a:pPr marL="228600" indent="-228600" algn="l">
              <a:buSzPct val="100000"/>
              <a:buChar char="•"/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>
              <a:solidFill>
                <a:srgbClr val="FFFFFF"/>
              </a:solidFill>
            </a:endParaRPr>
          </a:p>
          <a:p>
            <a:pPr indent="381000"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53" name="Text"/>
          <p:cNvSpPr txBox="1"/>
          <p:nvPr/>
        </p:nvSpPr>
        <p:spPr>
          <a:xfrm>
            <a:off x="7356484" y="3570215"/>
            <a:ext cx="568975" cy="809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   </a:t>
            </a:r>
          </a:p>
        </p:txBody>
      </p:sp>
      <p:sp>
        <p:nvSpPr>
          <p:cNvPr id="154" name="f5"/>
          <p:cNvSpPr txBox="1"/>
          <p:nvPr/>
        </p:nvSpPr>
        <p:spPr>
          <a:xfrm>
            <a:off x="6370971" y="2796357"/>
            <a:ext cx="1394493" cy="782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</a:t>
            </a:r>
            <a:r>
              <a:rPr baseline="-42857"/>
              <a:t>5</a:t>
            </a:r>
          </a:p>
        </p:txBody>
      </p:sp>
      <p:grpSp>
        <p:nvGrpSpPr>
          <p:cNvPr id="161" name="Group"/>
          <p:cNvGrpSpPr/>
          <p:nvPr/>
        </p:nvGrpSpPr>
        <p:grpSpPr>
          <a:xfrm>
            <a:off x="4279304" y="3393783"/>
            <a:ext cx="5314960" cy="1210869"/>
            <a:chOff x="0" y="-59775"/>
            <a:chExt cx="5314959" cy="1210868"/>
          </a:xfrm>
        </p:grpSpPr>
        <p:sp>
          <p:nvSpPr>
            <p:cNvPr id="155" name="f3"/>
            <p:cNvSpPr txBox="1"/>
            <p:nvPr/>
          </p:nvSpPr>
          <p:spPr>
            <a:xfrm>
              <a:off x="3920466" y="368407"/>
              <a:ext cx="1394494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3</a:t>
              </a:r>
            </a:p>
          </p:txBody>
        </p:sp>
        <p:sp>
          <p:nvSpPr>
            <p:cNvPr id="156" name="f4"/>
            <p:cNvSpPr txBox="1"/>
            <p:nvPr/>
          </p:nvSpPr>
          <p:spPr>
            <a:xfrm>
              <a:off x="0" y="368407"/>
              <a:ext cx="1394493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4</a:t>
              </a:r>
            </a:p>
          </p:txBody>
        </p:sp>
        <p:pic>
          <p:nvPicPr>
            <p:cNvPr id="157" name="Line" descr="Line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9981769">
              <a:off x="1210975" y="315975"/>
              <a:ext cx="1678316" cy="88901"/>
            </a:xfrm>
            <a:prstGeom prst="rect">
              <a:avLst/>
            </a:prstGeom>
            <a:effectLst/>
          </p:spPr>
        </p:pic>
        <p:pic>
          <p:nvPicPr>
            <p:cNvPr id="159" name="Line" descr="Lin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479140">
              <a:off x="3150407" y="315975"/>
              <a:ext cx="1567361" cy="88901"/>
            </a:xfrm>
            <a:prstGeom prst="rect">
              <a:avLst/>
            </a:prstGeom>
            <a:effectLst/>
          </p:spPr>
        </p:pic>
      </p:grpSp>
      <p:grpSp>
        <p:nvGrpSpPr>
          <p:cNvPr id="174" name="Group"/>
          <p:cNvGrpSpPr/>
          <p:nvPr/>
        </p:nvGrpSpPr>
        <p:grpSpPr>
          <a:xfrm>
            <a:off x="3279837" y="4518747"/>
            <a:ext cx="7307535" cy="1063805"/>
            <a:chOff x="0" y="-62861"/>
            <a:chExt cx="7307534" cy="1063804"/>
          </a:xfrm>
        </p:grpSpPr>
        <p:sp>
          <p:nvSpPr>
            <p:cNvPr id="162" name="f2"/>
            <p:cNvSpPr txBox="1"/>
            <p:nvPr/>
          </p:nvSpPr>
          <p:spPr>
            <a:xfrm>
              <a:off x="4287442" y="218257"/>
              <a:ext cx="1394493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2</a:t>
              </a:r>
            </a:p>
          </p:txBody>
        </p:sp>
        <p:sp>
          <p:nvSpPr>
            <p:cNvPr id="163" name="f1"/>
            <p:cNvSpPr txBox="1"/>
            <p:nvPr/>
          </p:nvSpPr>
          <p:spPr>
            <a:xfrm>
              <a:off x="5913042" y="218257"/>
              <a:ext cx="1394493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1</a:t>
              </a:r>
            </a:p>
          </p:txBody>
        </p:sp>
        <p:pic>
          <p:nvPicPr>
            <p:cNvPr id="164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00000">
              <a:off x="6033861" y="195587"/>
              <a:ext cx="767828" cy="88901"/>
            </a:xfrm>
            <a:prstGeom prst="rect">
              <a:avLst/>
            </a:prstGeom>
            <a:effectLst/>
          </p:spPr>
        </p:pic>
        <p:pic>
          <p:nvPicPr>
            <p:cNvPr id="166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900000">
              <a:off x="5233266" y="195587"/>
              <a:ext cx="767828" cy="88901"/>
            </a:xfrm>
            <a:prstGeom prst="rect">
              <a:avLst/>
            </a:prstGeom>
            <a:effectLst/>
          </p:spPr>
        </p:pic>
        <p:sp>
          <p:nvSpPr>
            <p:cNvPr id="168" name="f3"/>
            <p:cNvSpPr txBox="1"/>
            <p:nvPr/>
          </p:nvSpPr>
          <p:spPr>
            <a:xfrm>
              <a:off x="0" y="218257"/>
              <a:ext cx="1394493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3</a:t>
              </a:r>
            </a:p>
          </p:txBody>
        </p:sp>
        <p:pic>
          <p:nvPicPr>
            <p:cNvPr id="169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00000">
              <a:off x="1837351" y="195587"/>
              <a:ext cx="767829" cy="88901"/>
            </a:xfrm>
            <a:prstGeom prst="rect">
              <a:avLst/>
            </a:prstGeom>
            <a:effectLst/>
          </p:spPr>
        </p:pic>
        <p:sp>
          <p:nvSpPr>
            <p:cNvPr id="171" name="f2"/>
            <p:cNvSpPr txBox="1"/>
            <p:nvPr/>
          </p:nvSpPr>
          <p:spPr>
            <a:xfrm>
              <a:off x="1674580" y="218257"/>
              <a:ext cx="1394494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2</a:t>
              </a:r>
            </a:p>
          </p:txBody>
        </p:sp>
        <p:pic>
          <p:nvPicPr>
            <p:cNvPr id="172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900000">
              <a:off x="1092723" y="195587"/>
              <a:ext cx="767828" cy="88901"/>
            </a:xfrm>
            <a:prstGeom prst="rect">
              <a:avLst/>
            </a:prstGeom>
            <a:effectLst/>
          </p:spPr>
        </p:pic>
      </p:grpSp>
      <p:grpSp>
        <p:nvGrpSpPr>
          <p:cNvPr id="193" name="Group"/>
          <p:cNvGrpSpPr/>
          <p:nvPr/>
        </p:nvGrpSpPr>
        <p:grpSpPr>
          <a:xfrm>
            <a:off x="2621529" y="5406012"/>
            <a:ext cx="6972735" cy="1379107"/>
            <a:chOff x="0" y="-62861"/>
            <a:chExt cx="6972734" cy="1379106"/>
          </a:xfrm>
        </p:grpSpPr>
        <p:sp>
          <p:nvSpPr>
            <p:cNvPr id="175" name="f1"/>
            <p:cNvSpPr txBox="1"/>
            <p:nvPr/>
          </p:nvSpPr>
          <p:spPr>
            <a:xfrm>
              <a:off x="4322195" y="533560"/>
              <a:ext cx="1394494" cy="7826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1</a:t>
              </a:r>
            </a:p>
          </p:txBody>
        </p:sp>
        <p:sp>
          <p:nvSpPr>
            <p:cNvPr id="176" name="f0"/>
            <p:cNvSpPr txBox="1"/>
            <p:nvPr/>
          </p:nvSpPr>
          <p:spPr>
            <a:xfrm>
              <a:off x="5578241" y="533560"/>
              <a:ext cx="1394494" cy="7826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0</a:t>
              </a:r>
            </a:p>
          </p:txBody>
        </p:sp>
        <p:pic>
          <p:nvPicPr>
            <p:cNvPr id="177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900000">
              <a:off x="5207948" y="248122"/>
              <a:ext cx="767828" cy="88901"/>
            </a:xfrm>
            <a:prstGeom prst="rect">
              <a:avLst/>
            </a:prstGeom>
            <a:effectLst/>
          </p:spPr>
        </p:pic>
        <p:pic>
          <p:nvPicPr>
            <p:cNvPr id="179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00000">
              <a:off x="5891574" y="248122"/>
              <a:ext cx="767828" cy="88901"/>
            </a:xfrm>
            <a:prstGeom prst="rect">
              <a:avLst/>
            </a:prstGeom>
            <a:effectLst/>
          </p:spPr>
        </p:pic>
        <p:sp>
          <p:nvSpPr>
            <p:cNvPr id="181" name="f1"/>
            <p:cNvSpPr txBox="1"/>
            <p:nvPr/>
          </p:nvSpPr>
          <p:spPr>
            <a:xfrm>
              <a:off x="1844851" y="481024"/>
              <a:ext cx="1394494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1</a:t>
              </a:r>
            </a:p>
          </p:txBody>
        </p:sp>
        <p:sp>
          <p:nvSpPr>
            <p:cNvPr id="182" name="f0"/>
            <p:cNvSpPr txBox="1"/>
            <p:nvPr/>
          </p:nvSpPr>
          <p:spPr>
            <a:xfrm>
              <a:off x="3100897" y="481024"/>
              <a:ext cx="1394494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0</a:t>
              </a:r>
            </a:p>
          </p:txBody>
        </p:sp>
        <p:pic>
          <p:nvPicPr>
            <p:cNvPr id="183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900000">
              <a:off x="2730604" y="195587"/>
              <a:ext cx="767828" cy="88901"/>
            </a:xfrm>
            <a:prstGeom prst="rect">
              <a:avLst/>
            </a:prstGeom>
            <a:effectLst/>
          </p:spPr>
        </p:pic>
        <p:pic>
          <p:nvPicPr>
            <p:cNvPr id="185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00000">
              <a:off x="3414230" y="195587"/>
              <a:ext cx="767828" cy="88901"/>
            </a:xfrm>
            <a:prstGeom prst="rect">
              <a:avLst/>
            </a:prstGeom>
            <a:effectLst/>
          </p:spPr>
        </p:pic>
        <p:sp>
          <p:nvSpPr>
            <p:cNvPr id="187" name="f2"/>
            <p:cNvSpPr txBox="1"/>
            <p:nvPr/>
          </p:nvSpPr>
          <p:spPr>
            <a:xfrm>
              <a:off x="0" y="481024"/>
              <a:ext cx="1394493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2</a:t>
              </a:r>
            </a:p>
          </p:txBody>
        </p:sp>
        <p:sp>
          <p:nvSpPr>
            <p:cNvPr id="188" name="f1"/>
            <p:cNvSpPr txBox="1"/>
            <p:nvPr/>
          </p:nvSpPr>
          <p:spPr>
            <a:xfrm>
              <a:off x="1256045" y="481024"/>
              <a:ext cx="1394494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1</a:t>
              </a:r>
            </a:p>
          </p:txBody>
        </p:sp>
        <p:pic>
          <p:nvPicPr>
            <p:cNvPr id="189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900000">
              <a:off x="885752" y="195587"/>
              <a:ext cx="767829" cy="88901"/>
            </a:xfrm>
            <a:prstGeom prst="rect">
              <a:avLst/>
            </a:prstGeom>
            <a:effectLst/>
          </p:spPr>
        </p:pic>
        <p:pic>
          <p:nvPicPr>
            <p:cNvPr id="191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00000">
              <a:off x="1569378" y="195587"/>
              <a:ext cx="767828" cy="88901"/>
            </a:xfrm>
            <a:prstGeom prst="rect">
              <a:avLst/>
            </a:prstGeom>
            <a:effectLst/>
          </p:spPr>
        </p:pic>
      </p:grpSp>
      <p:grpSp>
        <p:nvGrpSpPr>
          <p:cNvPr id="200" name="Group"/>
          <p:cNvGrpSpPr/>
          <p:nvPr/>
        </p:nvGrpSpPr>
        <p:grpSpPr>
          <a:xfrm>
            <a:off x="1989037" y="6660265"/>
            <a:ext cx="2650540" cy="1326573"/>
            <a:chOff x="0" y="-62861"/>
            <a:chExt cx="2650538" cy="1326571"/>
          </a:xfrm>
        </p:grpSpPr>
        <p:sp>
          <p:nvSpPr>
            <p:cNvPr id="194" name="f1"/>
            <p:cNvSpPr txBox="1"/>
            <p:nvPr/>
          </p:nvSpPr>
          <p:spPr>
            <a:xfrm>
              <a:off x="0" y="481024"/>
              <a:ext cx="1394493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1</a:t>
              </a:r>
            </a:p>
          </p:txBody>
        </p:sp>
        <p:sp>
          <p:nvSpPr>
            <p:cNvPr id="195" name="f0"/>
            <p:cNvSpPr txBox="1"/>
            <p:nvPr/>
          </p:nvSpPr>
          <p:spPr>
            <a:xfrm>
              <a:off x="1256045" y="481024"/>
              <a:ext cx="1394494" cy="7826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800">
                  <a:solidFill>
                    <a:srgbClr val="D4D4D4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pPr>
              <a:r>
                <a:t>f</a:t>
              </a:r>
              <a:r>
                <a:rPr baseline="-42857"/>
                <a:t>0</a:t>
              </a:r>
            </a:p>
          </p:txBody>
        </p:sp>
        <p:pic>
          <p:nvPicPr>
            <p:cNvPr id="196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8900000">
              <a:off x="885752" y="195587"/>
              <a:ext cx="767829" cy="88901"/>
            </a:xfrm>
            <a:prstGeom prst="rect">
              <a:avLst/>
            </a:prstGeom>
            <a:effectLst/>
          </p:spPr>
        </p:pic>
        <p:pic>
          <p:nvPicPr>
            <p:cNvPr id="198" name="Line" descr="Line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3500000">
              <a:off x="1569378" y="195587"/>
              <a:ext cx="767828" cy="88901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 advAuto="0"/>
      <p:bldP spid="161" grpId="0" animBg="1" advAuto="0"/>
      <p:bldP spid="174" grpId="0" animBg="1" advAuto="0"/>
      <p:bldP spid="193" grpId="0" animBg="1" advAuto="0"/>
      <p:bldP spid="200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Fibonacci Sequence…"/>
          <p:cNvSpPr txBox="1"/>
          <p:nvPr/>
        </p:nvSpPr>
        <p:spPr>
          <a:xfrm>
            <a:off x="905990" y="394253"/>
            <a:ext cx="11192820" cy="8783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Fibonacci Sequence</a:t>
            </a: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0, 1, 1, 2, 3, 5, 8, 13, 21, 34, 55, 89, 144, 233, 367</a:t>
            </a:r>
          </a:p>
        </p:txBody>
      </p:sp>
      <p:sp>
        <p:nvSpPr>
          <p:cNvPr id="203" name="Text"/>
          <p:cNvSpPr txBox="1"/>
          <p:nvPr/>
        </p:nvSpPr>
        <p:spPr>
          <a:xfrm>
            <a:off x="6217913" y="4471915"/>
            <a:ext cx="568975" cy="809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   </a:t>
            </a:r>
          </a:p>
        </p:txBody>
      </p:sp>
      <p:pic>
        <p:nvPicPr>
          <p:cNvPr id="20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255" y="1938388"/>
            <a:ext cx="9328289" cy="5876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Fibonacci in nature"/>
          <p:cNvSpPr txBox="1">
            <a:spLocks noGrp="1"/>
          </p:cNvSpPr>
          <p:nvPr>
            <p:ph type="title"/>
          </p:nvPr>
        </p:nvSpPr>
        <p:spPr>
          <a:xfrm>
            <a:off x="1270000" y="203200"/>
            <a:ext cx="10464800" cy="1777972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t>Fibonacci in nature</a:t>
            </a:r>
          </a:p>
        </p:txBody>
      </p:sp>
      <p:pic>
        <p:nvPicPr>
          <p:cNvPr id="20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78" y="1599656"/>
            <a:ext cx="12572644" cy="71821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Fibonacci Sequence…"/>
          <p:cNvSpPr txBox="1"/>
          <p:nvPr/>
        </p:nvSpPr>
        <p:spPr>
          <a:xfrm>
            <a:off x="1065660" y="1590206"/>
            <a:ext cx="11192819" cy="4903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Fibonacci Sequence</a:t>
            </a:r>
          </a:p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Recursive Code</a:t>
            </a:r>
            <a:endParaRPr lang="en-US" dirty="0"/>
          </a:p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hlinkClick r:id="rId2"/>
              </a:rPr>
              <a:t>https://leetcode.com/problems/fibonacci-number/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sz="1600" dirty="0">
              <a:solidFill>
                <a:schemeClr val="accent1">
                  <a:lumMod val="75000"/>
                </a:schemeClr>
              </a:solidFill>
            </a:endParaRPr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algn="l">
              <a:defRPr sz="28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>
              <a:solidFill>
                <a:srgbClr val="FFFFFF"/>
              </a:solidFill>
            </a:endParaRP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>
                <a:solidFill>
                  <a:srgbClr val="569CD6"/>
                </a:solidFill>
              </a:rPr>
              <a:t>public</a:t>
            </a:r>
            <a:r>
              <a:rPr dirty="0"/>
              <a:t> </a:t>
            </a:r>
            <a:r>
              <a:rPr dirty="0">
                <a:solidFill>
                  <a:srgbClr val="569CD6"/>
                </a:solidFill>
              </a:rPr>
              <a:t>int</a:t>
            </a:r>
            <a:r>
              <a:rPr dirty="0"/>
              <a:t> </a:t>
            </a:r>
            <a:r>
              <a:rPr dirty="0" err="1"/>
              <a:t>FibonacciCalculator</a:t>
            </a:r>
            <a:r>
              <a:rPr dirty="0"/>
              <a:t>(</a:t>
            </a:r>
            <a:r>
              <a:rPr dirty="0">
                <a:solidFill>
                  <a:srgbClr val="569CD6"/>
                </a:solidFill>
              </a:rPr>
              <a:t>int</a:t>
            </a:r>
            <a:r>
              <a:rPr dirty="0"/>
              <a:t> </a:t>
            </a:r>
            <a:r>
              <a:rPr dirty="0">
                <a:solidFill>
                  <a:srgbClr val="9CDCFE"/>
                </a:solidFill>
              </a:rPr>
              <a:t>n</a:t>
            </a:r>
            <a:r>
              <a:rPr dirty="0"/>
              <a:t>)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{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>
                <a:solidFill>
                  <a:srgbClr val="C586C0"/>
                </a:solidFill>
              </a:rPr>
              <a:t>if</a:t>
            </a:r>
            <a:r>
              <a:rPr dirty="0"/>
              <a:t> (</a:t>
            </a:r>
            <a:r>
              <a:rPr dirty="0">
                <a:solidFill>
                  <a:srgbClr val="9CDCFE"/>
                </a:solidFill>
              </a:rPr>
              <a:t>n</a:t>
            </a:r>
            <a:r>
              <a:rPr dirty="0"/>
              <a:t> == </a:t>
            </a:r>
            <a:r>
              <a:rPr dirty="0">
                <a:solidFill>
                  <a:srgbClr val="B5CEA8"/>
                </a:solidFill>
              </a:rPr>
              <a:t>0</a:t>
            </a:r>
            <a:r>
              <a:rPr dirty="0"/>
              <a:t>) </a:t>
            </a:r>
            <a:r>
              <a:rPr dirty="0">
                <a:solidFill>
                  <a:srgbClr val="C586C0"/>
                </a:solidFill>
              </a:rPr>
              <a:t>return</a:t>
            </a:r>
            <a:r>
              <a:rPr dirty="0"/>
              <a:t> </a:t>
            </a:r>
            <a:r>
              <a:rPr dirty="0">
                <a:solidFill>
                  <a:srgbClr val="B5CEA8"/>
                </a:solidFill>
              </a:rPr>
              <a:t>0</a:t>
            </a:r>
            <a:r>
              <a:rPr dirty="0"/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>
                <a:solidFill>
                  <a:srgbClr val="C586C0"/>
                </a:solidFill>
              </a:rPr>
              <a:t>else</a:t>
            </a:r>
            <a:r>
              <a:rPr dirty="0"/>
              <a:t> </a:t>
            </a:r>
            <a:r>
              <a:rPr dirty="0">
                <a:solidFill>
                  <a:srgbClr val="C586C0"/>
                </a:solidFill>
              </a:rPr>
              <a:t>if</a:t>
            </a:r>
            <a:r>
              <a:rPr dirty="0"/>
              <a:t> (</a:t>
            </a:r>
            <a:r>
              <a:rPr dirty="0">
                <a:solidFill>
                  <a:srgbClr val="9CDCFE"/>
                </a:solidFill>
              </a:rPr>
              <a:t>n</a:t>
            </a:r>
            <a:r>
              <a:rPr dirty="0"/>
              <a:t> == </a:t>
            </a:r>
            <a:r>
              <a:rPr dirty="0">
                <a:solidFill>
                  <a:srgbClr val="B5CEA8"/>
                </a:solidFill>
              </a:rPr>
              <a:t>1</a:t>
            </a:r>
            <a:r>
              <a:rPr dirty="0"/>
              <a:t>) </a:t>
            </a:r>
            <a:r>
              <a:rPr dirty="0">
                <a:solidFill>
                  <a:srgbClr val="C586C0"/>
                </a:solidFill>
              </a:rPr>
              <a:t>return</a:t>
            </a:r>
            <a:r>
              <a:rPr dirty="0"/>
              <a:t> </a:t>
            </a:r>
            <a:r>
              <a:rPr dirty="0">
                <a:solidFill>
                  <a:srgbClr val="B5CEA8"/>
                </a:solidFill>
              </a:rPr>
              <a:t>1</a:t>
            </a:r>
            <a:r>
              <a:rPr dirty="0"/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 dirty="0"/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>
                <a:solidFill>
                  <a:srgbClr val="C586C0"/>
                </a:solidFill>
              </a:rPr>
              <a:t>return</a:t>
            </a:r>
            <a:r>
              <a:rPr dirty="0"/>
              <a:t> (</a:t>
            </a:r>
            <a:r>
              <a:rPr dirty="0" err="1"/>
              <a:t>FibonacciCalculator</a:t>
            </a:r>
            <a:r>
              <a:rPr dirty="0"/>
              <a:t>(</a:t>
            </a:r>
            <a:r>
              <a:rPr dirty="0">
                <a:solidFill>
                  <a:srgbClr val="9CDCFE"/>
                </a:solidFill>
              </a:rPr>
              <a:t>n</a:t>
            </a:r>
            <a:r>
              <a:rPr dirty="0"/>
              <a:t> - </a:t>
            </a:r>
            <a:r>
              <a:rPr dirty="0">
                <a:solidFill>
                  <a:srgbClr val="B5CEA8"/>
                </a:solidFill>
              </a:rPr>
              <a:t>2</a:t>
            </a:r>
            <a:r>
              <a:rPr dirty="0"/>
              <a:t>) + </a:t>
            </a:r>
            <a:r>
              <a:rPr dirty="0" err="1"/>
              <a:t>FibonacciCalculator</a:t>
            </a:r>
            <a:r>
              <a:rPr dirty="0"/>
              <a:t>(</a:t>
            </a:r>
            <a:r>
              <a:rPr dirty="0">
                <a:solidFill>
                  <a:srgbClr val="9CDCFE"/>
                </a:solidFill>
              </a:rPr>
              <a:t>n</a:t>
            </a:r>
            <a:r>
              <a:rPr dirty="0"/>
              <a:t> - </a:t>
            </a:r>
            <a:r>
              <a:rPr dirty="0">
                <a:solidFill>
                  <a:srgbClr val="B5CEA8"/>
                </a:solidFill>
              </a:rPr>
              <a:t>1</a:t>
            </a:r>
            <a:r>
              <a:rPr dirty="0"/>
              <a:t>));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}</a:t>
            </a:r>
          </a:p>
        </p:txBody>
      </p:sp>
      <p:sp>
        <p:nvSpPr>
          <p:cNvPr id="210" name="Text"/>
          <p:cNvSpPr txBox="1"/>
          <p:nvPr/>
        </p:nvSpPr>
        <p:spPr>
          <a:xfrm>
            <a:off x="6217913" y="4471915"/>
            <a:ext cx="568975" cy="809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algn="l">
              <a:defRPr sz="1800">
                <a:latin typeface="Chalkduster"/>
                <a:ea typeface="Chalkduster"/>
                <a:cs typeface="Chalkduster"/>
                <a:sym typeface="Chalkduster"/>
              </a:defRPr>
            </a:pPr>
            <a:r>
              <a:t>    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Intro to Graphs"/>
          <p:cNvSpPr txBox="1"/>
          <p:nvPr/>
        </p:nvSpPr>
        <p:spPr>
          <a:xfrm>
            <a:off x="907432" y="861425"/>
            <a:ext cx="11189936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Fibonacci Sequence - Recursion</a:t>
            </a:r>
          </a:p>
        </p:txBody>
      </p:sp>
      <p:sp>
        <p:nvSpPr>
          <p:cNvPr id="213" name="ORDER: Number of vertices in the graph.…"/>
          <p:cNvSpPr txBox="1"/>
          <p:nvPr/>
        </p:nvSpPr>
        <p:spPr>
          <a:xfrm>
            <a:off x="10917636" y="2600271"/>
            <a:ext cx="1616809" cy="73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STACK:</a:t>
            </a:r>
          </a:p>
        </p:txBody>
      </p:sp>
      <p:sp>
        <p:nvSpPr>
          <p:cNvPr id="214" name="FibCalc(3)"/>
          <p:cNvSpPr txBox="1"/>
          <p:nvPr/>
        </p:nvSpPr>
        <p:spPr>
          <a:xfrm>
            <a:off x="790311" y="1817177"/>
            <a:ext cx="1602938" cy="49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FibCalc(</a:t>
            </a:r>
            <a:r>
              <a:rPr>
                <a:solidFill>
                  <a:srgbClr val="569CD6"/>
                </a:solidFill>
              </a:rPr>
              <a:t>3</a:t>
            </a:r>
            <a:r>
              <a:t>)</a:t>
            </a:r>
          </a:p>
        </p:txBody>
      </p:sp>
      <p:sp>
        <p:nvSpPr>
          <p:cNvPr id="215" name="public int FibCalc(3)…"/>
          <p:cNvSpPr txBox="1"/>
          <p:nvPr/>
        </p:nvSpPr>
        <p:spPr>
          <a:xfrm>
            <a:off x="552169" y="3233833"/>
            <a:ext cx="5206510" cy="285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569CD6"/>
                </a:solidFill>
              </a:rPr>
              <a:t>public</a:t>
            </a:r>
            <a:r>
              <a:t> </a:t>
            </a:r>
            <a:r>
              <a:rPr>
                <a:solidFill>
                  <a:srgbClr val="569CD6"/>
                </a:solidFill>
              </a:rPr>
              <a:t>int</a:t>
            </a:r>
            <a:r>
              <a:t> FibCalc(</a:t>
            </a:r>
            <a:r>
              <a:rPr>
                <a:solidFill>
                  <a:srgbClr val="569CD6"/>
                </a:solidFill>
              </a:rPr>
              <a:t>3</a:t>
            </a:r>
            <a:r>
              <a:t>)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{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3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0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0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else</a:t>
            </a:r>
            <a:r>
              <a:t> </a:t>
            </a: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3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1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1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return</a:t>
            </a:r>
            <a:r>
              <a:t> (FibCalc(</a:t>
            </a:r>
            <a:r>
              <a:rPr>
                <a:solidFill>
                  <a:srgbClr val="9CDCFE"/>
                </a:solidFill>
              </a:rPr>
              <a:t>1</a:t>
            </a:r>
            <a:r>
              <a:t>) + FibCalc(</a:t>
            </a:r>
            <a:r>
              <a:rPr>
                <a:solidFill>
                  <a:srgbClr val="9CDCFE"/>
                </a:solidFill>
              </a:rPr>
              <a:t>2</a:t>
            </a:r>
            <a:r>
              <a:t>));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}</a:t>
            </a:r>
          </a:p>
        </p:txBody>
      </p:sp>
      <p:sp>
        <p:nvSpPr>
          <p:cNvPr id="216" name="Line"/>
          <p:cNvSpPr/>
          <p:nvPr/>
        </p:nvSpPr>
        <p:spPr>
          <a:xfrm>
            <a:off x="1574039" y="2342380"/>
            <a:ext cx="251506" cy="854748"/>
          </a:xfrm>
          <a:prstGeom prst="line">
            <a:avLst/>
          </a:prstGeom>
          <a:ln w="28575">
            <a:solidFill>
              <a:schemeClr val="accent3">
                <a:lumOff val="617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</p:txBody>
      </p:sp>
      <p:grpSp>
        <p:nvGrpSpPr>
          <p:cNvPr id="226" name="Group"/>
          <p:cNvGrpSpPr/>
          <p:nvPr/>
        </p:nvGrpSpPr>
        <p:grpSpPr>
          <a:xfrm>
            <a:off x="10649451" y="5359615"/>
            <a:ext cx="1602938" cy="1134413"/>
            <a:chOff x="-53881" y="-53881"/>
            <a:chExt cx="1602936" cy="1134412"/>
          </a:xfrm>
        </p:grpSpPr>
        <p:grpSp>
          <p:nvGrpSpPr>
            <p:cNvPr id="219" name="FibCalc(3)"/>
            <p:cNvGrpSpPr/>
            <p:nvPr/>
          </p:nvGrpSpPr>
          <p:grpSpPr>
            <a:xfrm>
              <a:off x="-53882" y="-53882"/>
              <a:ext cx="1602937" cy="613714"/>
              <a:chOff x="0" y="0"/>
              <a:chExt cx="1602936" cy="613712"/>
            </a:xfrm>
          </p:grpSpPr>
          <p:sp>
            <p:nvSpPr>
              <p:cNvPr id="218" name="FibCalc(3)"/>
              <p:cNvSpPr/>
              <p:nvPr/>
            </p:nvSpPr>
            <p:spPr>
              <a:xfrm>
                <a:off x="53881" y="53881"/>
                <a:ext cx="1495174" cy="50595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FibCalc(3)</a:t>
                </a:r>
              </a:p>
            </p:txBody>
          </p:sp>
          <p:pic>
            <p:nvPicPr>
              <p:cNvPr id="217" name="FibCalc(3)" descr="FibCalc(3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" y="-1"/>
                <a:ext cx="160293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22" name="n"/>
            <p:cNvGrpSpPr/>
            <p:nvPr/>
          </p:nvGrpSpPr>
          <p:grpSpPr>
            <a:xfrm>
              <a:off x="-53882" y="466818"/>
              <a:ext cx="938916" cy="613714"/>
              <a:chOff x="0" y="0"/>
              <a:chExt cx="938914" cy="613712"/>
            </a:xfrm>
          </p:grpSpPr>
          <p:sp>
            <p:nvSpPr>
              <p:cNvPr id="221" name="n"/>
              <p:cNvSpPr/>
              <p:nvPr/>
            </p:nvSpPr>
            <p:spPr>
              <a:xfrm>
                <a:off x="53881" y="53881"/>
                <a:ext cx="831153" cy="50595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 </a:t>
                </a:r>
              </a:p>
            </p:txBody>
          </p:sp>
          <p:pic>
            <p:nvPicPr>
              <p:cNvPr id="220" name="n" descr="n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38916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25" name="3"/>
            <p:cNvGrpSpPr/>
            <p:nvPr/>
          </p:nvGrpSpPr>
          <p:grpSpPr>
            <a:xfrm>
              <a:off x="778067" y="466818"/>
              <a:ext cx="758288" cy="613714"/>
              <a:chOff x="0" y="0"/>
              <a:chExt cx="758287" cy="613712"/>
            </a:xfrm>
          </p:grpSpPr>
          <p:sp>
            <p:nvSpPr>
              <p:cNvPr id="224" name="3"/>
              <p:cNvSpPr/>
              <p:nvPr/>
            </p:nvSpPr>
            <p:spPr>
              <a:xfrm>
                <a:off x="53881" y="53881"/>
                <a:ext cx="650525" cy="50595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3</a:t>
                </a:r>
              </a:p>
            </p:txBody>
          </p:sp>
          <p:pic>
            <p:nvPicPr>
              <p:cNvPr id="223" name="3" descr="3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758289" cy="613714"/>
              </a:xfrm>
              <a:prstGeom prst="rect">
                <a:avLst/>
              </a:prstGeom>
              <a:effectLst/>
            </p:spPr>
          </p:pic>
        </p:grpSp>
      </p:grpSp>
      <p:sp>
        <p:nvSpPr>
          <p:cNvPr id="227" name="Line"/>
          <p:cNvSpPr/>
          <p:nvPr/>
        </p:nvSpPr>
        <p:spPr>
          <a:xfrm flipH="1">
            <a:off x="2241568" y="5709294"/>
            <a:ext cx="523795" cy="996244"/>
          </a:xfrm>
          <a:prstGeom prst="line">
            <a:avLst/>
          </a:prstGeom>
          <a:ln w="28575">
            <a:solidFill>
              <a:schemeClr val="accent3">
                <a:lumOff val="617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</p:txBody>
      </p:sp>
      <p:grpSp>
        <p:nvGrpSpPr>
          <p:cNvPr id="237" name="Group"/>
          <p:cNvGrpSpPr/>
          <p:nvPr/>
        </p:nvGrpSpPr>
        <p:grpSpPr>
          <a:xfrm>
            <a:off x="10649451" y="4301287"/>
            <a:ext cx="1602938" cy="1134414"/>
            <a:chOff x="-53881" y="-53881"/>
            <a:chExt cx="1602936" cy="1134412"/>
          </a:xfrm>
        </p:grpSpPr>
        <p:grpSp>
          <p:nvGrpSpPr>
            <p:cNvPr id="230" name="FibCalc(1)"/>
            <p:cNvGrpSpPr/>
            <p:nvPr/>
          </p:nvGrpSpPr>
          <p:grpSpPr>
            <a:xfrm>
              <a:off x="-53882" y="-53882"/>
              <a:ext cx="1602937" cy="613714"/>
              <a:chOff x="0" y="0"/>
              <a:chExt cx="1602936" cy="613712"/>
            </a:xfrm>
          </p:grpSpPr>
          <p:sp>
            <p:nvSpPr>
              <p:cNvPr id="229" name="FibCalc(1)"/>
              <p:cNvSpPr/>
              <p:nvPr/>
            </p:nvSpPr>
            <p:spPr>
              <a:xfrm>
                <a:off x="53881" y="53881"/>
                <a:ext cx="1495174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FibCalc(1)</a:t>
                </a:r>
              </a:p>
            </p:txBody>
          </p:sp>
          <p:pic>
            <p:nvPicPr>
              <p:cNvPr id="228" name="FibCalc(1)" descr="FibCalc(1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" y="-1"/>
                <a:ext cx="160293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33" name="n"/>
            <p:cNvGrpSpPr/>
            <p:nvPr/>
          </p:nvGrpSpPr>
          <p:grpSpPr>
            <a:xfrm>
              <a:off x="-53882" y="466818"/>
              <a:ext cx="938916" cy="613714"/>
              <a:chOff x="0" y="0"/>
              <a:chExt cx="938914" cy="613712"/>
            </a:xfrm>
          </p:grpSpPr>
          <p:sp>
            <p:nvSpPr>
              <p:cNvPr id="232" name="n"/>
              <p:cNvSpPr/>
              <p:nvPr/>
            </p:nvSpPr>
            <p:spPr>
              <a:xfrm>
                <a:off x="53881" y="53881"/>
                <a:ext cx="831153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 </a:t>
                </a:r>
              </a:p>
            </p:txBody>
          </p:sp>
          <p:pic>
            <p:nvPicPr>
              <p:cNvPr id="231" name="n" descr="n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38916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36" name="1"/>
            <p:cNvGrpSpPr/>
            <p:nvPr/>
          </p:nvGrpSpPr>
          <p:grpSpPr>
            <a:xfrm>
              <a:off x="778067" y="466818"/>
              <a:ext cx="758288" cy="613714"/>
              <a:chOff x="0" y="0"/>
              <a:chExt cx="758287" cy="613712"/>
            </a:xfrm>
          </p:grpSpPr>
          <p:sp>
            <p:nvSpPr>
              <p:cNvPr id="235" name="1"/>
              <p:cNvSpPr/>
              <p:nvPr/>
            </p:nvSpPr>
            <p:spPr>
              <a:xfrm>
                <a:off x="53881" y="53881"/>
                <a:ext cx="650525" cy="5059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1</a:t>
                </a:r>
              </a:p>
            </p:txBody>
          </p:sp>
          <p:pic>
            <p:nvPicPr>
              <p:cNvPr id="234" name="1" descr="1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758289" cy="613714"/>
              </a:xfrm>
              <a:prstGeom prst="rect">
                <a:avLst/>
              </a:prstGeom>
              <a:effectLst/>
            </p:spPr>
          </p:pic>
        </p:grpSp>
      </p:grpSp>
      <p:sp>
        <p:nvSpPr>
          <p:cNvPr id="238" name="public int FibCalc(1)…"/>
          <p:cNvSpPr txBox="1"/>
          <p:nvPr/>
        </p:nvSpPr>
        <p:spPr>
          <a:xfrm>
            <a:off x="450569" y="6688233"/>
            <a:ext cx="5196967" cy="285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569CD6"/>
                </a:solidFill>
              </a:rPr>
              <a:t>public</a:t>
            </a:r>
            <a:r>
              <a:t> </a:t>
            </a:r>
            <a:r>
              <a:rPr>
                <a:solidFill>
                  <a:srgbClr val="569CD6"/>
                </a:solidFill>
              </a:rPr>
              <a:t>int</a:t>
            </a:r>
            <a:r>
              <a:t> FibCalc(</a:t>
            </a:r>
            <a:r>
              <a:rPr>
                <a:solidFill>
                  <a:srgbClr val="569CD6"/>
                </a:solidFill>
              </a:rPr>
              <a:t>1</a:t>
            </a:r>
            <a:r>
              <a:t>)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{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1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0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0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else</a:t>
            </a:r>
            <a:r>
              <a:t> </a:t>
            </a: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1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1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1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return</a:t>
            </a:r>
            <a:r>
              <a:t> (FibCalc(</a:t>
            </a:r>
            <a:r>
              <a:rPr>
                <a:solidFill>
                  <a:srgbClr val="9CDCFE"/>
                </a:solidFill>
              </a:rPr>
              <a:t>x</a:t>
            </a:r>
            <a:r>
              <a:t>) + FibCalc(</a:t>
            </a:r>
            <a:r>
              <a:rPr>
                <a:solidFill>
                  <a:srgbClr val="9CDCFE"/>
                </a:solidFill>
              </a:rPr>
              <a:t>y</a:t>
            </a:r>
            <a:r>
              <a:t>));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}</a:t>
            </a:r>
          </a:p>
        </p:txBody>
      </p:sp>
      <p:sp>
        <p:nvSpPr>
          <p:cNvPr id="285" name="Connection Line"/>
          <p:cNvSpPr/>
          <p:nvPr/>
        </p:nvSpPr>
        <p:spPr>
          <a:xfrm>
            <a:off x="4915354" y="5828527"/>
            <a:ext cx="2430835" cy="3094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437" h="20047" extrusionOk="0">
                <a:moveTo>
                  <a:pt x="0" y="0"/>
                </a:moveTo>
                <a:cubicBezTo>
                  <a:pt x="19284" y="15020"/>
                  <a:pt x="21600" y="21600"/>
                  <a:pt x="6948" y="19740"/>
                </a:cubicBezTo>
              </a:path>
            </a:pathLst>
          </a:custGeom>
          <a:ln w="28575">
            <a:solidFill>
              <a:schemeClr val="accent3">
                <a:lumOff val="6176"/>
              </a:schemeClr>
            </a:solidFill>
            <a:miter lim="400000"/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40" name="ORDER: Number of vertices in the graph.…"/>
          <p:cNvSpPr txBox="1"/>
          <p:nvPr/>
        </p:nvSpPr>
        <p:spPr>
          <a:xfrm>
            <a:off x="2896475" y="5657268"/>
            <a:ext cx="517898" cy="73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</a:t>
            </a:r>
          </a:p>
        </p:txBody>
      </p:sp>
      <p:sp>
        <p:nvSpPr>
          <p:cNvPr id="241" name="Line"/>
          <p:cNvSpPr/>
          <p:nvPr/>
        </p:nvSpPr>
        <p:spPr>
          <a:xfrm flipH="1">
            <a:off x="2607338" y="5709294"/>
            <a:ext cx="1770925" cy="1002334"/>
          </a:xfrm>
          <a:prstGeom prst="line">
            <a:avLst/>
          </a:prstGeom>
          <a:ln w="28575">
            <a:solidFill>
              <a:schemeClr val="accent3">
                <a:lumOff val="617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</p:txBody>
      </p:sp>
      <p:grpSp>
        <p:nvGrpSpPr>
          <p:cNvPr id="251" name="Group"/>
          <p:cNvGrpSpPr/>
          <p:nvPr/>
        </p:nvGrpSpPr>
        <p:grpSpPr>
          <a:xfrm>
            <a:off x="10649451" y="4301287"/>
            <a:ext cx="1602938" cy="1134414"/>
            <a:chOff x="-53881" y="-53881"/>
            <a:chExt cx="1602936" cy="1134412"/>
          </a:xfrm>
        </p:grpSpPr>
        <p:grpSp>
          <p:nvGrpSpPr>
            <p:cNvPr id="244" name="FibCalc(2)"/>
            <p:cNvGrpSpPr/>
            <p:nvPr/>
          </p:nvGrpSpPr>
          <p:grpSpPr>
            <a:xfrm>
              <a:off x="-53882" y="-53882"/>
              <a:ext cx="1602937" cy="613714"/>
              <a:chOff x="0" y="0"/>
              <a:chExt cx="1602936" cy="613712"/>
            </a:xfrm>
          </p:grpSpPr>
          <p:sp>
            <p:nvSpPr>
              <p:cNvPr id="243" name="FibCalc(2)"/>
              <p:cNvSpPr/>
              <p:nvPr/>
            </p:nvSpPr>
            <p:spPr>
              <a:xfrm>
                <a:off x="53881" y="53881"/>
                <a:ext cx="1495174" cy="505951"/>
              </a:xfrm>
              <a:prstGeom prst="rect">
                <a:avLst/>
              </a:prstGeom>
              <a:solidFill>
                <a:schemeClr val="accent2">
                  <a:satOff val="-30649"/>
                  <a:lumOff val="-14235"/>
                </a:schemeClr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FibCalc(2)</a:t>
                </a:r>
              </a:p>
            </p:txBody>
          </p:sp>
          <p:pic>
            <p:nvPicPr>
              <p:cNvPr id="242" name="FibCalc(2)" descr="FibCalc(2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" y="-1"/>
                <a:ext cx="160293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47" name="n"/>
            <p:cNvGrpSpPr/>
            <p:nvPr/>
          </p:nvGrpSpPr>
          <p:grpSpPr>
            <a:xfrm>
              <a:off x="-53882" y="466818"/>
              <a:ext cx="938916" cy="613714"/>
              <a:chOff x="0" y="0"/>
              <a:chExt cx="938914" cy="613712"/>
            </a:xfrm>
          </p:grpSpPr>
          <p:sp>
            <p:nvSpPr>
              <p:cNvPr id="246" name="n"/>
              <p:cNvSpPr/>
              <p:nvPr/>
            </p:nvSpPr>
            <p:spPr>
              <a:xfrm>
                <a:off x="53881" y="53881"/>
                <a:ext cx="831153" cy="505951"/>
              </a:xfrm>
              <a:prstGeom prst="rect">
                <a:avLst/>
              </a:prstGeom>
              <a:solidFill>
                <a:schemeClr val="accent2">
                  <a:satOff val="-30649"/>
                  <a:lumOff val="-14235"/>
                </a:schemeClr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 </a:t>
                </a:r>
              </a:p>
            </p:txBody>
          </p:sp>
          <p:pic>
            <p:nvPicPr>
              <p:cNvPr id="245" name="n" descr="n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38916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50" name="2"/>
            <p:cNvGrpSpPr/>
            <p:nvPr/>
          </p:nvGrpSpPr>
          <p:grpSpPr>
            <a:xfrm>
              <a:off x="778067" y="466818"/>
              <a:ext cx="758288" cy="613714"/>
              <a:chOff x="0" y="0"/>
              <a:chExt cx="758287" cy="613712"/>
            </a:xfrm>
          </p:grpSpPr>
          <p:sp>
            <p:nvSpPr>
              <p:cNvPr id="249" name="2"/>
              <p:cNvSpPr/>
              <p:nvPr/>
            </p:nvSpPr>
            <p:spPr>
              <a:xfrm>
                <a:off x="53881" y="53881"/>
                <a:ext cx="650525" cy="505951"/>
              </a:xfrm>
              <a:prstGeom prst="rect">
                <a:avLst/>
              </a:prstGeom>
              <a:solidFill>
                <a:schemeClr val="accent2">
                  <a:satOff val="-30649"/>
                  <a:lumOff val="-14235"/>
                </a:schemeClr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2</a:t>
                </a:r>
              </a:p>
            </p:txBody>
          </p:sp>
          <p:pic>
            <p:nvPicPr>
              <p:cNvPr id="248" name="2" descr="2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758289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261" name="Group"/>
          <p:cNvGrpSpPr/>
          <p:nvPr/>
        </p:nvGrpSpPr>
        <p:grpSpPr>
          <a:xfrm>
            <a:off x="10649451" y="3242960"/>
            <a:ext cx="1602938" cy="1134414"/>
            <a:chOff x="-53881" y="-53881"/>
            <a:chExt cx="1602936" cy="1134412"/>
          </a:xfrm>
        </p:grpSpPr>
        <p:grpSp>
          <p:nvGrpSpPr>
            <p:cNvPr id="254" name="FibCalc(1)"/>
            <p:cNvGrpSpPr/>
            <p:nvPr/>
          </p:nvGrpSpPr>
          <p:grpSpPr>
            <a:xfrm>
              <a:off x="-53882" y="-53882"/>
              <a:ext cx="1602937" cy="613714"/>
              <a:chOff x="0" y="0"/>
              <a:chExt cx="1602936" cy="613712"/>
            </a:xfrm>
          </p:grpSpPr>
          <p:sp>
            <p:nvSpPr>
              <p:cNvPr id="253" name="FibCalc(1)"/>
              <p:cNvSpPr/>
              <p:nvPr/>
            </p:nvSpPr>
            <p:spPr>
              <a:xfrm>
                <a:off x="53881" y="53881"/>
                <a:ext cx="1495174" cy="505951"/>
              </a:xfrm>
              <a:prstGeom prst="rect">
                <a:avLst/>
              </a:prstGeom>
              <a:solidFill>
                <a:schemeClr val="accent2">
                  <a:satOff val="-30649"/>
                  <a:lumOff val="-14235"/>
                </a:schemeClr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FibCalc(1)</a:t>
                </a:r>
              </a:p>
            </p:txBody>
          </p:sp>
          <p:pic>
            <p:nvPicPr>
              <p:cNvPr id="252" name="FibCalc(1)" descr="FibCalc(1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" y="-1"/>
                <a:ext cx="160293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57" name="n"/>
            <p:cNvGrpSpPr/>
            <p:nvPr/>
          </p:nvGrpSpPr>
          <p:grpSpPr>
            <a:xfrm>
              <a:off x="-53882" y="466818"/>
              <a:ext cx="938916" cy="613714"/>
              <a:chOff x="0" y="0"/>
              <a:chExt cx="938914" cy="613712"/>
            </a:xfrm>
          </p:grpSpPr>
          <p:sp>
            <p:nvSpPr>
              <p:cNvPr id="256" name="n"/>
              <p:cNvSpPr/>
              <p:nvPr/>
            </p:nvSpPr>
            <p:spPr>
              <a:xfrm>
                <a:off x="53881" y="53881"/>
                <a:ext cx="831153" cy="505951"/>
              </a:xfrm>
              <a:prstGeom prst="rect">
                <a:avLst/>
              </a:prstGeom>
              <a:solidFill>
                <a:schemeClr val="accent2">
                  <a:satOff val="-30649"/>
                  <a:lumOff val="-14235"/>
                </a:schemeClr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 </a:t>
                </a:r>
              </a:p>
            </p:txBody>
          </p:sp>
          <p:pic>
            <p:nvPicPr>
              <p:cNvPr id="255" name="n" descr="n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38916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60" name="1"/>
            <p:cNvGrpSpPr/>
            <p:nvPr/>
          </p:nvGrpSpPr>
          <p:grpSpPr>
            <a:xfrm>
              <a:off x="778067" y="466818"/>
              <a:ext cx="758288" cy="613714"/>
              <a:chOff x="0" y="0"/>
              <a:chExt cx="758287" cy="613712"/>
            </a:xfrm>
          </p:grpSpPr>
          <p:sp>
            <p:nvSpPr>
              <p:cNvPr id="259" name="1"/>
              <p:cNvSpPr/>
              <p:nvPr/>
            </p:nvSpPr>
            <p:spPr>
              <a:xfrm>
                <a:off x="53881" y="53881"/>
                <a:ext cx="650525" cy="505951"/>
              </a:xfrm>
              <a:prstGeom prst="rect">
                <a:avLst/>
              </a:prstGeom>
              <a:solidFill>
                <a:schemeClr val="accent2">
                  <a:satOff val="-30649"/>
                  <a:lumOff val="-14235"/>
                </a:schemeClr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1</a:t>
                </a:r>
              </a:p>
            </p:txBody>
          </p:sp>
          <p:pic>
            <p:nvPicPr>
              <p:cNvPr id="258" name="1" descr="1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758289" cy="613714"/>
              </a:xfrm>
              <a:prstGeom prst="rect">
                <a:avLst/>
              </a:prstGeom>
              <a:effectLst/>
            </p:spPr>
          </p:pic>
        </p:grpSp>
      </p:grpSp>
      <p:grpSp>
        <p:nvGrpSpPr>
          <p:cNvPr id="271" name="Group"/>
          <p:cNvGrpSpPr/>
          <p:nvPr/>
        </p:nvGrpSpPr>
        <p:grpSpPr>
          <a:xfrm>
            <a:off x="10649451" y="3259572"/>
            <a:ext cx="1602938" cy="1134413"/>
            <a:chOff x="-53881" y="-53881"/>
            <a:chExt cx="1602936" cy="1134412"/>
          </a:xfrm>
        </p:grpSpPr>
        <p:grpSp>
          <p:nvGrpSpPr>
            <p:cNvPr id="264" name="FibCalc(0)"/>
            <p:cNvGrpSpPr/>
            <p:nvPr/>
          </p:nvGrpSpPr>
          <p:grpSpPr>
            <a:xfrm>
              <a:off x="-53882" y="-53882"/>
              <a:ext cx="1602937" cy="613714"/>
              <a:chOff x="0" y="0"/>
              <a:chExt cx="1602936" cy="613712"/>
            </a:xfrm>
          </p:grpSpPr>
          <p:sp>
            <p:nvSpPr>
              <p:cNvPr id="263" name="FibCalc(0)"/>
              <p:cNvSpPr/>
              <p:nvPr/>
            </p:nvSpPr>
            <p:spPr>
              <a:xfrm>
                <a:off x="53881" y="53881"/>
                <a:ext cx="1495174" cy="505951"/>
              </a:xfrm>
              <a:prstGeom prst="rect">
                <a:avLst/>
              </a:prstGeom>
              <a:solidFill>
                <a:schemeClr val="accent2">
                  <a:satOff val="-30649"/>
                  <a:lumOff val="-14235"/>
                </a:schemeClr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FibCalc(0)</a:t>
                </a:r>
              </a:p>
            </p:txBody>
          </p:sp>
          <p:pic>
            <p:nvPicPr>
              <p:cNvPr id="262" name="FibCalc(0)" descr="FibCalc(0)"/>
              <p:cNvPicPr>
                <a:picLocks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" y="-1"/>
                <a:ext cx="1602938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67" name="n"/>
            <p:cNvGrpSpPr/>
            <p:nvPr/>
          </p:nvGrpSpPr>
          <p:grpSpPr>
            <a:xfrm>
              <a:off x="-53882" y="466818"/>
              <a:ext cx="938916" cy="613714"/>
              <a:chOff x="0" y="0"/>
              <a:chExt cx="938914" cy="613712"/>
            </a:xfrm>
          </p:grpSpPr>
          <p:sp>
            <p:nvSpPr>
              <p:cNvPr id="266" name="n"/>
              <p:cNvSpPr/>
              <p:nvPr/>
            </p:nvSpPr>
            <p:spPr>
              <a:xfrm>
                <a:off x="53881" y="53881"/>
                <a:ext cx="831153" cy="505951"/>
              </a:xfrm>
              <a:prstGeom prst="rect">
                <a:avLst/>
              </a:prstGeom>
              <a:solidFill>
                <a:schemeClr val="accent2">
                  <a:satOff val="-30649"/>
                  <a:lumOff val="-14235"/>
                </a:schemeClr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pPr>
                  <a:defRPr>
                    <a:solidFill>
                      <a:srgbClr val="D4D4D4"/>
                    </a:solidFill>
                  </a:defRPr>
                </a:pPr>
                <a:r>
                  <a:rPr>
                    <a:solidFill>
                      <a:srgbClr val="FFFFFF"/>
                    </a:solidFill>
                  </a:rPr>
                  <a:t>n </a:t>
                </a:r>
              </a:p>
            </p:txBody>
          </p:sp>
          <p:pic>
            <p:nvPicPr>
              <p:cNvPr id="265" name="n" descr="n"/>
              <p:cNvPicPr>
                <a:picLocks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" y="-1"/>
                <a:ext cx="938916" cy="613714"/>
              </a:xfrm>
              <a:prstGeom prst="rect">
                <a:avLst/>
              </a:prstGeom>
              <a:effectLst/>
            </p:spPr>
          </p:pic>
        </p:grpSp>
        <p:grpSp>
          <p:nvGrpSpPr>
            <p:cNvPr id="270" name="0"/>
            <p:cNvGrpSpPr/>
            <p:nvPr/>
          </p:nvGrpSpPr>
          <p:grpSpPr>
            <a:xfrm>
              <a:off x="778067" y="466818"/>
              <a:ext cx="758288" cy="613714"/>
              <a:chOff x="0" y="0"/>
              <a:chExt cx="758287" cy="613712"/>
            </a:xfrm>
          </p:grpSpPr>
          <p:sp>
            <p:nvSpPr>
              <p:cNvPr id="269" name="0"/>
              <p:cNvSpPr/>
              <p:nvPr/>
            </p:nvSpPr>
            <p:spPr>
              <a:xfrm>
                <a:off x="53881" y="53881"/>
                <a:ext cx="650525" cy="505951"/>
              </a:xfrm>
              <a:prstGeom prst="rect">
                <a:avLst/>
              </a:prstGeom>
              <a:solidFill>
                <a:schemeClr val="accent2">
                  <a:satOff val="-30649"/>
                  <a:lumOff val="-14235"/>
                </a:schemeClr>
              </a:solidFill>
              <a:ln>
                <a:noFill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700">
                    <a:latin typeface="Chalkduster"/>
                    <a:ea typeface="Chalkduster"/>
                    <a:cs typeface="Chalkduster"/>
                    <a:sym typeface="Chalkduster"/>
                  </a:defRPr>
                </a:lvl1pPr>
              </a:lstStyle>
              <a:p>
                <a:r>
                  <a:t>0</a:t>
                </a:r>
              </a:p>
            </p:txBody>
          </p:sp>
          <p:pic>
            <p:nvPicPr>
              <p:cNvPr id="268" name="0" descr="0"/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" y="-1"/>
                <a:ext cx="758289" cy="613714"/>
              </a:xfrm>
              <a:prstGeom prst="rect">
                <a:avLst/>
              </a:prstGeom>
              <a:effectLst/>
            </p:spPr>
          </p:pic>
        </p:grpSp>
      </p:grpSp>
      <p:sp>
        <p:nvSpPr>
          <p:cNvPr id="272" name="public int FibCalc(2)…"/>
          <p:cNvSpPr txBox="1"/>
          <p:nvPr/>
        </p:nvSpPr>
        <p:spPr>
          <a:xfrm>
            <a:off x="429800" y="6688233"/>
            <a:ext cx="5238505" cy="285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569CD6"/>
                </a:solidFill>
              </a:rPr>
              <a:t>public</a:t>
            </a:r>
            <a:r>
              <a:t> </a:t>
            </a:r>
            <a:r>
              <a:rPr>
                <a:solidFill>
                  <a:srgbClr val="569CD6"/>
                </a:solidFill>
              </a:rPr>
              <a:t>int</a:t>
            </a:r>
            <a:r>
              <a:t> FibCalc(</a:t>
            </a:r>
            <a:r>
              <a:rPr>
                <a:solidFill>
                  <a:srgbClr val="569CD6"/>
                </a:solidFill>
              </a:rPr>
              <a:t>2</a:t>
            </a:r>
            <a:r>
              <a:t>)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{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2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0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0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else</a:t>
            </a:r>
            <a:r>
              <a:t> </a:t>
            </a: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2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1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1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return</a:t>
            </a:r>
            <a:r>
              <a:t> (FibCalc(</a:t>
            </a:r>
            <a:r>
              <a:rPr>
                <a:solidFill>
                  <a:srgbClr val="9CDCFE"/>
                </a:solidFill>
              </a:rPr>
              <a:t>0</a:t>
            </a:r>
            <a:r>
              <a:t>) + FibCalc(</a:t>
            </a:r>
            <a:r>
              <a:rPr>
                <a:solidFill>
                  <a:srgbClr val="9CDCFE"/>
                </a:solidFill>
              </a:rPr>
              <a:t>1</a:t>
            </a:r>
            <a:r>
              <a:t>));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}</a:t>
            </a:r>
          </a:p>
        </p:txBody>
      </p:sp>
      <p:sp>
        <p:nvSpPr>
          <p:cNvPr id="273" name="public int FibCalc(1)…"/>
          <p:cNvSpPr txBox="1"/>
          <p:nvPr/>
        </p:nvSpPr>
        <p:spPr>
          <a:xfrm>
            <a:off x="4846931" y="2178797"/>
            <a:ext cx="5196967" cy="285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569CD6"/>
                </a:solidFill>
              </a:rPr>
              <a:t>public</a:t>
            </a:r>
            <a:r>
              <a:t> </a:t>
            </a:r>
            <a:r>
              <a:rPr>
                <a:solidFill>
                  <a:srgbClr val="569CD6"/>
                </a:solidFill>
              </a:rPr>
              <a:t>int</a:t>
            </a:r>
            <a:r>
              <a:t> FibCalc(</a:t>
            </a:r>
            <a:r>
              <a:rPr>
                <a:solidFill>
                  <a:srgbClr val="569CD6"/>
                </a:solidFill>
              </a:rPr>
              <a:t>1</a:t>
            </a:r>
            <a:r>
              <a:t>)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{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1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0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0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else</a:t>
            </a:r>
            <a:r>
              <a:t> </a:t>
            </a: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1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1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1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return</a:t>
            </a:r>
            <a:r>
              <a:t> (FibCalc(</a:t>
            </a:r>
            <a:r>
              <a:rPr>
                <a:solidFill>
                  <a:srgbClr val="9CDCFE"/>
                </a:solidFill>
              </a:rPr>
              <a:t>x</a:t>
            </a:r>
            <a:r>
              <a:t>) + FibCalc(</a:t>
            </a:r>
            <a:r>
              <a:rPr>
                <a:solidFill>
                  <a:srgbClr val="9CDCFE"/>
                </a:solidFill>
              </a:rPr>
              <a:t>y</a:t>
            </a:r>
            <a:r>
              <a:t>));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}</a:t>
            </a:r>
          </a:p>
        </p:txBody>
      </p:sp>
      <p:sp>
        <p:nvSpPr>
          <p:cNvPr id="274" name="public int FibCalc(0)…"/>
          <p:cNvSpPr txBox="1"/>
          <p:nvPr/>
        </p:nvSpPr>
        <p:spPr>
          <a:xfrm>
            <a:off x="4846931" y="2178797"/>
            <a:ext cx="5196967" cy="285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569CD6"/>
                </a:solidFill>
              </a:rPr>
              <a:t>public</a:t>
            </a:r>
            <a:r>
              <a:t> </a:t>
            </a:r>
            <a:r>
              <a:rPr>
                <a:solidFill>
                  <a:srgbClr val="569CD6"/>
                </a:solidFill>
              </a:rPr>
              <a:t>int</a:t>
            </a:r>
            <a:r>
              <a:t> FibCalc(</a:t>
            </a:r>
            <a:r>
              <a:rPr>
                <a:solidFill>
                  <a:srgbClr val="569CD6"/>
                </a:solidFill>
              </a:rPr>
              <a:t>0</a:t>
            </a:r>
            <a:r>
              <a:t>)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{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0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0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0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else</a:t>
            </a:r>
            <a:r>
              <a:t> </a:t>
            </a:r>
            <a:r>
              <a:rPr>
                <a:solidFill>
                  <a:srgbClr val="C586C0"/>
                </a:solidFill>
              </a:rPr>
              <a:t>if</a:t>
            </a:r>
            <a:r>
              <a:t> (</a:t>
            </a:r>
            <a:r>
              <a:rPr>
                <a:solidFill>
                  <a:srgbClr val="9CDCFE"/>
                </a:solidFill>
              </a:rPr>
              <a:t>x</a:t>
            </a:r>
            <a:r>
              <a:t> == </a:t>
            </a:r>
            <a:r>
              <a:rPr>
                <a:solidFill>
                  <a:srgbClr val="B5CEA8"/>
                </a:solidFill>
              </a:rPr>
              <a:t>1</a:t>
            </a:r>
            <a:r>
              <a:t>) </a:t>
            </a:r>
            <a:r>
              <a:rPr>
                <a:solidFill>
                  <a:srgbClr val="C586C0"/>
                </a:solidFill>
              </a:rPr>
              <a:t>return</a:t>
            </a:r>
            <a:r>
              <a:t> </a:t>
            </a:r>
            <a:r>
              <a:rPr>
                <a:solidFill>
                  <a:srgbClr val="B5CEA8"/>
                </a:solidFill>
              </a:rPr>
              <a:t>1</a:t>
            </a:r>
            <a:r>
              <a:t>;</a:t>
            </a:r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endParaRPr/>
          </a:p>
          <a:p>
            <a:pPr indent="381000"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C586C0"/>
                </a:solidFill>
              </a:rPr>
              <a:t>return</a:t>
            </a:r>
            <a:r>
              <a:t> (FibCalc(</a:t>
            </a:r>
            <a:r>
              <a:rPr>
                <a:solidFill>
                  <a:srgbClr val="9CDCFE"/>
                </a:solidFill>
              </a:rPr>
              <a:t>x</a:t>
            </a:r>
            <a:r>
              <a:t>) + FibCalc(</a:t>
            </a:r>
            <a:r>
              <a:rPr>
                <a:solidFill>
                  <a:srgbClr val="9CDCFE"/>
                </a:solidFill>
              </a:rPr>
              <a:t>y</a:t>
            </a:r>
            <a:r>
              <a:t>));</a:t>
            </a:r>
          </a:p>
          <a:p>
            <a:pPr algn="l">
              <a:defRPr sz="2000">
                <a:solidFill>
                  <a:srgbClr val="D4D4D4"/>
                </a:solidFill>
                <a:latin typeface="Chalkduster"/>
                <a:ea typeface="Chalkduster"/>
                <a:cs typeface="Chalkduster"/>
                <a:sym typeface="Chalkduster"/>
              </a:defRPr>
            </a:pPr>
            <a:r>
              <a:t>}</a:t>
            </a:r>
          </a:p>
        </p:txBody>
      </p:sp>
      <p:sp>
        <p:nvSpPr>
          <p:cNvPr id="286" name="Connection Line"/>
          <p:cNvSpPr/>
          <p:nvPr/>
        </p:nvSpPr>
        <p:spPr>
          <a:xfrm>
            <a:off x="2809659" y="5032930"/>
            <a:ext cx="4706300" cy="4563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4" h="18776" extrusionOk="0">
                <a:moveTo>
                  <a:pt x="21514" y="0"/>
                </a:moveTo>
                <a:cubicBezTo>
                  <a:pt x="21600" y="15762"/>
                  <a:pt x="14429" y="21600"/>
                  <a:pt x="0" y="17515"/>
                </a:cubicBezTo>
              </a:path>
            </a:pathLst>
          </a:custGeom>
          <a:ln w="28575">
            <a:solidFill>
              <a:schemeClr val="accent3">
                <a:lumOff val="6176"/>
              </a:schemeClr>
            </a:solidFill>
            <a:miter lim="400000"/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76" name="ORDER: Number of vertices in the graph.…"/>
          <p:cNvSpPr txBox="1"/>
          <p:nvPr/>
        </p:nvSpPr>
        <p:spPr>
          <a:xfrm>
            <a:off x="2479842" y="9046066"/>
            <a:ext cx="517898" cy="73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0</a:t>
            </a:r>
          </a:p>
        </p:txBody>
      </p:sp>
      <p:sp>
        <p:nvSpPr>
          <p:cNvPr id="287" name="Connection Line"/>
          <p:cNvSpPr/>
          <p:nvPr/>
        </p:nvSpPr>
        <p:spPr>
          <a:xfrm>
            <a:off x="6321118" y="5108025"/>
            <a:ext cx="1827578" cy="4160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719" extrusionOk="0">
                <a:moveTo>
                  <a:pt x="0" y="19245"/>
                </a:moveTo>
                <a:cubicBezTo>
                  <a:pt x="13149" y="21600"/>
                  <a:pt x="20349" y="15185"/>
                  <a:pt x="21600" y="0"/>
                </a:cubicBezTo>
              </a:path>
            </a:pathLst>
          </a:custGeom>
          <a:ln w="25400">
            <a:solidFill>
              <a:schemeClr val="accent3">
                <a:lumOff val="6176"/>
              </a:schemeClr>
            </a:solidFill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88" name="Connection Line"/>
          <p:cNvSpPr/>
          <p:nvPr/>
        </p:nvSpPr>
        <p:spPr>
          <a:xfrm>
            <a:off x="6321118" y="5108025"/>
            <a:ext cx="1827578" cy="4160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719" extrusionOk="0">
                <a:moveTo>
                  <a:pt x="0" y="19245"/>
                </a:moveTo>
                <a:cubicBezTo>
                  <a:pt x="13149" y="21600"/>
                  <a:pt x="20349" y="15185"/>
                  <a:pt x="21600" y="0"/>
                </a:cubicBezTo>
              </a:path>
            </a:pathLst>
          </a:custGeom>
          <a:ln w="25400">
            <a:solidFill>
              <a:schemeClr val="accent3">
                <a:lumOff val="6176"/>
              </a:schemeClr>
            </a:solidFill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89" name="Connection Line"/>
          <p:cNvSpPr/>
          <p:nvPr/>
        </p:nvSpPr>
        <p:spPr>
          <a:xfrm>
            <a:off x="5029892" y="5032930"/>
            <a:ext cx="2227427" cy="4333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008" extrusionOk="0">
                <a:moveTo>
                  <a:pt x="0" y="19682"/>
                </a:moveTo>
                <a:cubicBezTo>
                  <a:pt x="9593" y="21600"/>
                  <a:pt x="16793" y="15039"/>
                  <a:pt x="21600" y="0"/>
                </a:cubicBezTo>
              </a:path>
            </a:pathLst>
          </a:custGeom>
          <a:ln w="25400">
            <a:solidFill>
              <a:schemeClr val="accent3">
                <a:lumOff val="6176"/>
              </a:schemeClr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80" name="ORDER: Number of vertices in the graph.…"/>
          <p:cNvSpPr txBox="1"/>
          <p:nvPr/>
        </p:nvSpPr>
        <p:spPr>
          <a:xfrm>
            <a:off x="4382444" y="9046066"/>
            <a:ext cx="517899" cy="73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</a:t>
            </a:r>
          </a:p>
        </p:txBody>
      </p:sp>
      <p:sp>
        <p:nvSpPr>
          <p:cNvPr id="281" name="ORDER: Number of vertices in the graph.…"/>
          <p:cNvSpPr txBox="1"/>
          <p:nvPr/>
        </p:nvSpPr>
        <p:spPr>
          <a:xfrm>
            <a:off x="4608796" y="5657268"/>
            <a:ext cx="517898" cy="73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1</a:t>
            </a:r>
          </a:p>
        </p:txBody>
      </p:sp>
      <p:sp>
        <p:nvSpPr>
          <p:cNvPr id="282" name="ORDER: Number of vertices in the graph.…"/>
          <p:cNvSpPr txBox="1"/>
          <p:nvPr/>
        </p:nvSpPr>
        <p:spPr>
          <a:xfrm>
            <a:off x="2113801" y="2227661"/>
            <a:ext cx="335024" cy="420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2500"/>
              </a:lnSpc>
              <a:defRPr sz="18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2</a:t>
            </a:r>
          </a:p>
        </p:txBody>
      </p:sp>
      <p:sp>
        <p:nvSpPr>
          <p:cNvPr id="290" name="Connection Line"/>
          <p:cNvSpPr/>
          <p:nvPr/>
        </p:nvSpPr>
        <p:spPr>
          <a:xfrm>
            <a:off x="3630248" y="6051910"/>
            <a:ext cx="2515350" cy="21658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525" h="21600" extrusionOk="0">
                <a:moveTo>
                  <a:pt x="0" y="0"/>
                </a:moveTo>
                <a:cubicBezTo>
                  <a:pt x="18944" y="11322"/>
                  <a:pt x="21600" y="18522"/>
                  <a:pt x="7967" y="21600"/>
                </a:cubicBezTo>
              </a:path>
            </a:pathLst>
          </a:custGeom>
          <a:ln w="28575">
            <a:solidFill>
              <a:schemeClr val="accent3">
                <a:lumOff val="6176"/>
              </a:schemeClr>
            </a:solidFill>
            <a:miter lim="400000"/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91" name="Connection Line"/>
          <p:cNvSpPr/>
          <p:nvPr/>
        </p:nvSpPr>
        <p:spPr>
          <a:xfrm>
            <a:off x="2448843" y="2525051"/>
            <a:ext cx="4085860" cy="29920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787" h="21594" extrusionOk="0">
                <a:moveTo>
                  <a:pt x="14905" y="21594"/>
                </a:moveTo>
                <a:cubicBezTo>
                  <a:pt x="21600" y="21600"/>
                  <a:pt x="16632" y="14402"/>
                  <a:pt x="0" y="0"/>
                </a:cubicBezTo>
              </a:path>
            </a:pathLst>
          </a:custGeom>
          <a:ln w="25400">
            <a:solidFill>
              <a:schemeClr val="accent3">
                <a:lumOff val="6176"/>
              </a:schemeClr>
            </a:solidFill>
            <a:tail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6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6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9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2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 animBg="1" advAuto="0"/>
      <p:bldP spid="215" grpId="1" animBg="1" advAuto="0"/>
      <p:bldP spid="216" grpId="0" animBg="1" advAuto="0"/>
      <p:bldP spid="216" grpId="1" animBg="1" advAuto="0"/>
      <p:bldP spid="226" grpId="0" animBg="1" advAuto="0"/>
      <p:bldP spid="226" grpId="1" animBg="1" advAuto="0"/>
      <p:bldP spid="227" grpId="0" animBg="1" advAuto="0"/>
      <p:bldP spid="227" grpId="1" animBg="1" advAuto="0"/>
      <p:bldP spid="237" grpId="0" animBg="1" advAuto="0"/>
      <p:bldP spid="237" grpId="1" animBg="1" advAuto="0"/>
      <p:bldP spid="238" grpId="0" animBg="1" advAuto="0"/>
      <p:bldP spid="238" grpId="1" animBg="1" advAuto="0"/>
      <p:bldP spid="285" grpId="0" animBg="1" advAuto="0"/>
      <p:bldP spid="285" grpId="1" animBg="1" advAuto="0"/>
      <p:bldP spid="240" grpId="0" animBg="1" advAuto="0"/>
      <p:bldP spid="240" grpId="1" animBg="1" advAuto="0"/>
      <p:bldP spid="241" grpId="0" animBg="1" advAuto="0"/>
      <p:bldP spid="241" grpId="1" animBg="1" advAuto="0"/>
      <p:bldP spid="251" grpId="0" animBg="1" advAuto="0"/>
      <p:bldP spid="251" grpId="1" animBg="1" advAuto="0"/>
      <p:bldP spid="261" grpId="0" animBg="1" advAuto="0"/>
      <p:bldP spid="261" grpId="1" animBg="1" advAuto="0"/>
      <p:bldP spid="271" grpId="0" animBg="1" advAuto="0"/>
      <p:bldP spid="271" grpId="1" animBg="1" advAuto="0"/>
      <p:bldP spid="272" grpId="0" animBg="1" advAuto="0"/>
      <p:bldP spid="272" grpId="1" animBg="1" advAuto="0"/>
      <p:bldP spid="273" grpId="0" animBg="1" advAuto="0"/>
      <p:bldP spid="273" grpId="1" animBg="1" advAuto="0"/>
      <p:bldP spid="274" grpId="0" animBg="1" advAuto="0"/>
      <p:bldP spid="274" grpId="1" animBg="1" advAuto="0"/>
      <p:bldP spid="286" grpId="0" animBg="1" advAuto="0"/>
      <p:bldP spid="286" grpId="1" animBg="1" advAuto="0"/>
      <p:bldP spid="276" grpId="0" animBg="1" advAuto="0"/>
      <p:bldP spid="276" grpId="1" animBg="1" advAuto="0"/>
      <p:bldP spid="287" grpId="0" animBg="1" advAuto="0"/>
      <p:bldP spid="287" grpId="1" animBg="1" advAuto="0"/>
      <p:bldP spid="288" grpId="0" animBg="1" advAuto="0"/>
      <p:bldP spid="288" grpId="1" animBg="1" advAuto="0"/>
      <p:bldP spid="289" grpId="0" animBg="1" advAuto="0"/>
      <p:bldP spid="289" grpId="1" animBg="1" advAuto="0"/>
      <p:bldP spid="280" grpId="0" animBg="1" advAuto="0"/>
      <p:bldP spid="280" grpId="1" animBg="1" advAuto="0"/>
      <p:bldP spid="281" grpId="0" animBg="1" advAuto="0"/>
      <p:bldP spid="281" grpId="1" animBg="1" advAuto="0"/>
      <p:bldP spid="282" grpId="0" animBg="1" advAuto="0"/>
      <p:bldP spid="290" grpId="0" animBg="1" advAuto="0"/>
      <p:bldP spid="290" grpId="1" animBg="1" advAuto="0"/>
      <p:bldP spid="291" grpId="0" animBg="1" advAuto="0"/>
      <p:bldP spid="291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ntro to Graphs"/>
          <p:cNvSpPr txBox="1"/>
          <p:nvPr/>
        </p:nvSpPr>
        <p:spPr>
          <a:xfrm>
            <a:off x="907433" y="861425"/>
            <a:ext cx="11189934" cy="780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Intro to Trees</a:t>
            </a:r>
          </a:p>
        </p:txBody>
      </p:sp>
      <p:sp>
        <p:nvSpPr>
          <p:cNvPr id="123" name="ORDER: Number of vertices in the graph.…"/>
          <p:cNvSpPr txBox="1"/>
          <p:nvPr/>
        </p:nvSpPr>
        <p:spPr>
          <a:xfrm>
            <a:off x="1966448" y="6104033"/>
            <a:ext cx="10333920" cy="1055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r>
              <a:t>The Tree is an HIERARCHICAL STRUCTURE</a:t>
            </a:r>
          </a:p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4" name="Animal"/>
          <p:cNvSpPr txBox="1"/>
          <p:nvPr/>
        </p:nvSpPr>
        <p:spPr>
          <a:xfrm>
            <a:off x="5973385" y="2230534"/>
            <a:ext cx="1134230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Animal</a:t>
            </a:r>
          </a:p>
        </p:txBody>
      </p:sp>
      <p:sp>
        <p:nvSpPr>
          <p:cNvPr id="125" name="Reptile"/>
          <p:cNvSpPr txBox="1"/>
          <p:nvPr/>
        </p:nvSpPr>
        <p:spPr>
          <a:xfrm>
            <a:off x="4103047" y="2967134"/>
            <a:ext cx="1115706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Reptile</a:t>
            </a:r>
          </a:p>
        </p:txBody>
      </p:sp>
      <p:sp>
        <p:nvSpPr>
          <p:cNvPr id="126" name="Mammal"/>
          <p:cNvSpPr txBox="1"/>
          <p:nvPr/>
        </p:nvSpPr>
        <p:spPr>
          <a:xfrm>
            <a:off x="8150488" y="2967134"/>
            <a:ext cx="1301224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Mammal</a:t>
            </a:r>
          </a:p>
        </p:txBody>
      </p:sp>
      <p:sp>
        <p:nvSpPr>
          <p:cNvPr id="127" name="Lizard"/>
          <p:cNvSpPr txBox="1"/>
          <p:nvPr/>
        </p:nvSpPr>
        <p:spPr>
          <a:xfrm>
            <a:off x="2694961" y="3779934"/>
            <a:ext cx="1036278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Lizard</a:t>
            </a:r>
          </a:p>
        </p:txBody>
      </p:sp>
      <p:sp>
        <p:nvSpPr>
          <p:cNvPr id="128" name="Snake"/>
          <p:cNvSpPr txBox="1"/>
          <p:nvPr/>
        </p:nvSpPr>
        <p:spPr>
          <a:xfrm>
            <a:off x="4053299" y="3779934"/>
            <a:ext cx="935802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Snake</a:t>
            </a:r>
          </a:p>
        </p:txBody>
      </p:sp>
      <p:sp>
        <p:nvSpPr>
          <p:cNvPr id="129" name="Bird"/>
          <p:cNvSpPr txBox="1"/>
          <p:nvPr/>
        </p:nvSpPr>
        <p:spPr>
          <a:xfrm>
            <a:off x="5420058" y="3779934"/>
            <a:ext cx="718007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Bird</a:t>
            </a:r>
          </a:p>
        </p:txBody>
      </p:sp>
      <p:sp>
        <p:nvSpPr>
          <p:cNvPr id="130" name="Equine"/>
          <p:cNvSpPr txBox="1"/>
          <p:nvPr/>
        </p:nvSpPr>
        <p:spPr>
          <a:xfrm>
            <a:off x="7235982" y="3779934"/>
            <a:ext cx="1088483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Equine</a:t>
            </a:r>
          </a:p>
        </p:txBody>
      </p:sp>
      <p:sp>
        <p:nvSpPr>
          <p:cNvPr id="131" name="Bovine"/>
          <p:cNvSpPr txBox="1"/>
          <p:nvPr/>
        </p:nvSpPr>
        <p:spPr>
          <a:xfrm>
            <a:off x="8492686" y="3779934"/>
            <a:ext cx="1087921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Bovine</a:t>
            </a:r>
          </a:p>
        </p:txBody>
      </p:sp>
      <p:sp>
        <p:nvSpPr>
          <p:cNvPr id="132" name="Canine"/>
          <p:cNvSpPr txBox="1"/>
          <p:nvPr/>
        </p:nvSpPr>
        <p:spPr>
          <a:xfrm>
            <a:off x="9748828" y="3779934"/>
            <a:ext cx="1134230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Canine</a:t>
            </a:r>
          </a:p>
        </p:txBody>
      </p:sp>
      <p:sp>
        <p:nvSpPr>
          <p:cNvPr id="133" name="Salamander"/>
          <p:cNvSpPr txBox="1"/>
          <p:nvPr/>
        </p:nvSpPr>
        <p:spPr>
          <a:xfrm>
            <a:off x="2316908" y="4592734"/>
            <a:ext cx="1792385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Salamander</a:t>
            </a:r>
          </a:p>
        </p:txBody>
      </p:sp>
      <p:sp>
        <p:nvSpPr>
          <p:cNvPr id="134" name="Canary"/>
          <p:cNvSpPr txBox="1"/>
          <p:nvPr/>
        </p:nvSpPr>
        <p:spPr>
          <a:xfrm>
            <a:off x="5208297" y="4592734"/>
            <a:ext cx="1141528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Canary</a:t>
            </a:r>
          </a:p>
        </p:txBody>
      </p:sp>
      <p:sp>
        <p:nvSpPr>
          <p:cNvPr id="135" name="Horse"/>
          <p:cNvSpPr txBox="1"/>
          <p:nvPr/>
        </p:nvSpPr>
        <p:spPr>
          <a:xfrm>
            <a:off x="6697082" y="4592734"/>
            <a:ext cx="872652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Horse</a:t>
            </a:r>
          </a:p>
        </p:txBody>
      </p:sp>
      <p:sp>
        <p:nvSpPr>
          <p:cNvPr id="136" name="Cow"/>
          <p:cNvSpPr txBox="1"/>
          <p:nvPr/>
        </p:nvSpPr>
        <p:spPr>
          <a:xfrm>
            <a:off x="8752580" y="4592734"/>
            <a:ext cx="716323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Cow</a:t>
            </a:r>
          </a:p>
        </p:txBody>
      </p:sp>
      <p:sp>
        <p:nvSpPr>
          <p:cNvPr id="137" name="Zebra"/>
          <p:cNvSpPr txBox="1"/>
          <p:nvPr/>
        </p:nvSpPr>
        <p:spPr>
          <a:xfrm>
            <a:off x="7780278" y="4592734"/>
            <a:ext cx="934118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DDDDDD"/>
                </a:solidFill>
              </a:defRPr>
            </a:lvl1pPr>
          </a:lstStyle>
          <a:p>
            <a:r>
              <a:t>Zebra</a:t>
            </a:r>
          </a:p>
        </p:txBody>
      </p:sp>
      <p:sp>
        <p:nvSpPr>
          <p:cNvPr id="138" name="Line"/>
          <p:cNvSpPr/>
          <p:nvPr/>
        </p:nvSpPr>
        <p:spPr>
          <a:xfrm flipV="1">
            <a:off x="4695914" y="2650447"/>
            <a:ext cx="1294584" cy="383817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" name="Line"/>
          <p:cNvSpPr/>
          <p:nvPr/>
        </p:nvSpPr>
        <p:spPr>
          <a:xfrm>
            <a:off x="7075707" y="2598787"/>
            <a:ext cx="1133098" cy="487137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0" name="Line"/>
          <p:cNvSpPr/>
          <p:nvPr/>
        </p:nvSpPr>
        <p:spPr>
          <a:xfrm flipV="1">
            <a:off x="3432663" y="3417265"/>
            <a:ext cx="1077947" cy="467899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" name="Line"/>
          <p:cNvSpPr/>
          <p:nvPr/>
        </p:nvSpPr>
        <p:spPr>
          <a:xfrm>
            <a:off x="4762301" y="3447048"/>
            <a:ext cx="862329" cy="4083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" name="Line"/>
          <p:cNvSpPr/>
          <p:nvPr/>
        </p:nvSpPr>
        <p:spPr>
          <a:xfrm>
            <a:off x="4648001" y="3447048"/>
            <a:ext cx="1" cy="4083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" name="Line"/>
          <p:cNvSpPr/>
          <p:nvPr/>
        </p:nvSpPr>
        <p:spPr>
          <a:xfrm flipV="1">
            <a:off x="7561521" y="3417266"/>
            <a:ext cx="1077947" cy="467898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Line"/>
          <p:cNvSpPr/>
          <p:nvPr/>
        </p:nvSpPr>
        <p:spPr>
          <a:xfrm>
            <a:off x="8891159" y="3447048"/>
            <a:ext cx="862328" cy="4083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" name="Line"/>
          <p:cNvSpPr/>
          <p:nvPr/>
        </p:nvSpPr>
        <p:spPr>
          <a:xfrm>
            <a:off x="8776859" y="3447048"/>
            <a:ext cx="1" cy="408334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" name="Line"/>
          <p:cNvSpPr/>
          <p:nvPr/>
        </p:nvSpPr>
        <p:spPr>
          <a:xfrm flipV="1">
            <a:off x="7360325" y="4299951"/>
            <a:ext cx="197711" cy="467898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Line"/>
          <p:cNvSpPr/>
          <p:nvPr/>
        </p:nvSpPr>
        <p:spPr>
          <a:xfrm>
            <a:off x="9110741" y="4275233"/>
            <a:ext cx="1" cy="4919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Line"/>
          <p:cNvSpPr/>
          <p:nvPr/>
        </p:nvSpPr>
        <p:spPr>
          <a:xfrm>
            <a:off x="7885159" y="4288137"/>
            <a:ext cx="196504" cy="491525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9" name="Line"/>
          <p:cNvSpPr/>
          <p:nvPr/>
        </p:nvSpPr>
        <p:spPr>
          <a:xfrm>
            <a:off x="5807618" y="4275233"/>
            <a:ext cx="1" cy="4919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Line"/>
          <p:cNvSpPr/>
          <p:nvPr/>
        </p:nvSpPr>
        <p:spPr>
          <a:xfrm>
            <a:off x="3213100" y="4275233"/>
            <a:ext cx="0" cy="49193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151" name="Connection Line"/>
          <p:cNvCxnSpPr>
            <a:cxnSpLocks/>
          </p:cNvCxnSpPr>
          <p:nvPr/>
        </p:nvCxnSpPr>
        <p:spPr>
          <a:xfrm>
            <a:off x="9319448" y="4576658"/>
            <a:ext cx="2192678" cy="692150"/>
          </a:xfrm>
          <a:prstGeom prst="straightConnector1">
            <a:avLst/>
          </a:prstGeom>
          <a:ln w="25400">
            <a:solidFill>
              <a:schemeClr val="accent3">
                <a:lumOff val="6176"/>
              </a:schemeClr>
            </a:solidFill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</p:cxnSp>
      <p:sp>
        <p:nvSpPr>
          <p:cNvPr id="152" name="Child Node…"/>
          <p:cNvSpPr txBox="1"/>
          <p:nvPr/>
        </p:nvSpPr>
        <p:spPr>
          <a:xfrm>
            <a:off x="10415787" y="5284884"/>
            <a:ext cx="1775265" cy="885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>
                <a:solidFill>
                  <a:schemeClr val="accent3">
                    <a:lumOff val="6176"/>
                  </a:schemeClr>
                </a:solidFill>
              </a:defRPr>
            </a:pPr>
            <a:r>
              <a:rPr dirty="0"/>
              <a:t>Child Node</a:t>
            </a:r>
          </a:p>
          <a:p>
            <a:pPr>
              <a:defRPr sz="2000">
                <a:solidFill>
                  <a:schemeClr val="accent3">
                    <a:lumOff val="6176"/>
                  </a:schemeClr>
                </a:solidFill>
              </a:defRPr>
            </a:pPr>
            <a:r>
              <a:rPr dirty="0"/>
              <a:t>of Bovine</a:t>
            </a:r>
          </a:p>
        </p:txBody>
      </p:sp>
      <p:sp>
        <p:nvSpPr>
          <p:cNvPr id="153" name="Root Node"/>
          <p:cNvSpPr txBox="1"/>
          <p:nvPr/>
        </p:nvSpPr>
        <p:spPr>
          <a:xfrm>
            <a:off x="9684074" y="1455834"/>
            <a:ext cx="1658789" cy="49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chemeClr val="accent3">
                    <a:lumOff val="6176"/>
                  </a:schemeClr>
                </a:solidFill>
              </a:defRPr>
            </a:lvl1pPr>
          </a:lstStyle>
          <a:p>
            <a:r>
              <a:t>Root Node</a:t>
            </a:r>
          </a:p>
        </p:txBody>
      </p:sp>
      <p:sp>
        <p:nvSpPr>
          <p:cNvPr id="158" name="Connection Line"/>
          <p:cNvSpPr/>
          <p:nvPr/>
        </p:nvSpPr>
        <p:spPr>
          <a:xfrm>
            <a:off x="7238388" y="1947766"/>
            <a:ext cx="3396434" cy="596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18383" extrusionOk="0">
                <a:moveTo>
                  <a:pt x="0" y="16606"/>
                </a:moveTo>
                <a:cubicBezTo>
                  <a:pt x="14593" y="21600"/>
                  <a:pt x="21600" y="16065"/>
                  <a:pt x="21022" y="0"/>
                </a:cubicBezTo>
              </a:path>
            </a:pathLst>
          </a:custGeom>
          <a:ln w="25400">
            <a:solidFill>
              <a:schemeClr val="accent3">
                <a:lumOff val="6176"/>
              </a:schemeClr>
            </a:solidFill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55" name="Parent Node of Cow"/>
          <p:cNvSpPr txBox="1"/>
          <p:nvPr/>
        </p:nvSpPr>
        <p:spPr>
          <a:xfrm>
            <a:off x="10207081" y="2369652"/>
            <a:ext cx="2425803" cy="885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>
                <a:solidFill>
                  <a:schemeClr val="accent3">
                    <a:lumOff val="6176"/>
                  </a:schemeClr>
                </a:solidFill>
              </a:defRPr>
            </a:lvl1pPr>
          </a:lstStyle>
          <a:p>
            <a:r>
              <a:rPr dirty="0"/>
              <a:t>Parent Node of Cow</a:t>
            </a:r>
          </a:p>
        </p:txBody>
      </p:sp>
      <p:cxnSp>
        <p:nvCxnSpPr>
          <p:cNvPr id="156" name="Connection Line"/>
          <p:cNvCxnSpPr>
            <a:cxnSpLocks/>
            <a:stCxn id="131" idx="0"/>
            <a:endCxn id="155" idx="2"/>
          </p:cNvCxnSpPr>
          <p:nvPr/>
        </p:nvCxnSpPr>
        <p:spPr>
          <a:xfrm flipV="1">
            <a:off x="9036647" y="3255285"/>
            <a:ext cx="2383336" cy="524649"/>
          </a:xfrm>
          <a:prstGeom prst="straightConnector1">
            <a:avLst/>
          </a:prstGeom>
          <a:ln w="25400">
            <a:solidFill>
              <a:schemeClr val="accent3">
                <a:lumOff val="6176"/>
              </a:schemeClr>
            </a:solidFill>
            <a:headEnd type="triangle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</p:cxnSp>
      <p:sp>
        <p:nvSpPr>
          <p:cNvPr id="157" name="APPLICATIONS:…"/>
          <p:cNvSpPr txBox="1"/>
          <p:nvPr/>
        </p:nvSpPr>
        <p:spPr>
          <a:xfrm>
            <a:off x="1967954" y="6695166"/>
            <a:ext cx="9799638" cy="200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ts val="2500"/>
              </a:lnSpc>
              <a:defRPr sz="1800">
                <a:solidFill>
                  <a:srgbClr val="FFFFFF"/>
                </a:solidFill>
              </a:defRPr>
            </a:pPr>
            <a:r>
              <a:t>APPLICATIONS: </a:t>
            </a:r>
          </a:p>
          <a:p>
            <a:pPr marL="596900" indent="-342900" algn="l">
              <a:lnSpc>
                <a:spcPts val="2500"/>
              </a:lnSpc>
              <a:buSzPct val="60000"/>
              <a:buBlip>
                <a:blip r:embed="rId2"/>
              </a:buBlip>
              <a:defRPr sz="1800">
                <a:solidFill>
                  <a:srgbClr val="FFFFFF"/>
                </a:solidFill>
              </a:defRPr>
            </a:pPr>
            <a:r>
              <a:rPr b="1">
                <a:latin typeface="+mj-lt"/>
                <a:ea typeface="+mj-ea"/>
                <a:cs typeface="+mj-cs"/>
                <a:sym typeface="Helvetica"/>
              </a:rPr>
              <a:t>Filesystems: </a:t>
            </a:r>
            <a:r>
              <a:t>files inside folders inside folders</a:t>
            </a:r>
          </a:p>
          <a:p>
            <a:pPr marL="596900" indent="-342900" algn="l">
              <a:lnSpc>
                <a:spcPts val="2500"/>
              </a:lnSpc>
              <a:buSzPct val="60000"/>
              <a:buBlip>
                <a:blip r:embed="rId2"/>
              </a:buBlip>
              <a:defRPr sz="1800">
                <a:solidFill>
                  <a:srgbClr val="FFFFFF"/>
                </a:solidFill>
              </a:defRPr>
            </a:pPr>
            <a:r>
              <a:rPr b="1">
                <a:latin typeface="+mj-lt"/>
                <a:ea typeface="+mj-ea"/>
                <a:cs typeface="+mj-cs"/>
                <a:sym typeface="Helvetica"/>
              </a:rPr>
              <a:t>Comments: </a:t>
            </a:r>
            <a:r>
              <a:t>comments, replies to comments, replies to replies</a:t>
            </a:r>
          </a:p>
          <a:p>
            <a:pPr marL="596900" indent="-342900" algn="l">
              <a:lnSpc>
                <a:spcPts val="2500"/>
              </a:lnSpc>
              <a:buSzPct val="60000"/>
              <a:buBlip>
                <a:blip r:embed="rId2"/>
              </a:buBlip>
              <a:defRPr sz="1800">
                <a:solidFill>
                  <a:srgbClr val="FFFFFF"/>
                </a:solidFill>
              </a:defRPr>
            </a:pPr>
            <a:r>
              <a:rPr b="1">
                <a:latin typeface="+mj-lt"/>
                <a:ea typeface="+mj-ea"/>
                <a:cs typeface="+mj-cs"/>
                <a:sym typeface="Helvetica"/>
              </a:rPr>
              <a:t>Router Algorithms: </a:t>
            </a:r>
            <a:r>
              <a:t>move packets from base station through network</a:t>
            </a:r>
            <a:endParaRPr b="1">
              <a:latin typeface="+mj-lt"/>
              <a:ea typeface="+mj-ea"/>
              <a:cs typeface="+mj-cs"/>
              <a:sym typeface="Helvetica"/>
            </a:endParaRPr>
          </a:p>
          <a:p>
            <a:pPr marL="596900" indent="-342900" algn="l">
              <a:lnSpc>
                <a:spcPts val="2500"/>
              </a:lnSpc>
              <a:buSzPct val="60000"/>
              <a:buBlip>
                <a:blip r:embed="rId2"/>
              </a:buBlip>
              <a:defRPr sz="1800">
                <a:solidFill>
                  <a:srgbClr val="FFFFFF"/>
                </a:solidFill>
              </a:defRPr>
            </a:pPr>
            <a:r>
              <a:rPr b="1">
                <a:latin typeface="+mj-lt"/>
                <a:ea typeface="+mj-ea"/>
                <a:cs typeface="+mj-cs"/>
                <a:sym typeface="Helvetica"/>
              </a:rPr>
              <a:t>Manipulating Sorted Lists: </a:t>
            </a:r>
            <a:r>
              <a:t>Tree sort can be used in place of other sorting techniques, insertion is easier because of the use of pointers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" grpId="0" animBg="1" advAuto="0"/>
      <p:bldP spid="152" grpId="0" animBg="1" advAuto="0"/>
      <p:bldP spid="153" grpId="0" animBg="1" advAuto="0"/>
      <p:bldP spid="158" grpId="0" animBg="1" advAuto="0"/>
      <p:bldP spid="155" grpId="0" animBg="1" advAuto="0"/>
      <p:bldP spid="156" grpId="0" animBg="1" advAuto="0"/>
      <p:bldP spid="157" grpId="0" animBg="1" advAuto="0"/>
    </p:bldLst>
  </p:timing>
</p:sld>
</file>

<file path=ppt/theme/theme1.xml><?xml version="1.0" encoding="utf-8"?>
<a:theme xmlns:a="http://schemas.openxmlformats.org/drawingml/2006/main" name="Chalkboard">
  <a:themeElements>
    <a:clrScheme name="Chalkboard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F00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63500" dir="162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63500" dir="162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halkboard">
  <a:themeElements>
    <a:clrScheme name="Chalkboard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F00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63500" dir="162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63500" dir="162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46BB2062D8E64297416370F5BA567B" ma:contentTypeVersion="21" ma:contentTypeDescription="Create a new document." ma:contentTypeScope="" ma:versionID="5eea9b74ef8b7388681a2ffdc6d54bb3">
  <xsd:schema xmlns:xsd="http://www.w3.org/2001/XMLSchema" xmlns:xs="http://www.w3.org/2001/XMLSchema" xmlns:p="http://schemas.microsoft.com/office/2006/metadata/properties" xmlns:ns1="http://schemas.microsoft.com/sharepoint/v3" xmlns:ns2="b0d7d196-1e54-4660-b22c-cd931262e6ad" xmlns:ns3="6f0133e0-01fc-497c-ab35-647ae403a1cb" xmlns:ns4="230e9df3-be65-4c73-a93b-d1236ebd677e" targetNamespace="http://schemas.microsoft.com/office/2006/metadata/properties" ma:root="true" ma:fieldsID="9cc6acb464b948a5340e0891561651df" ns1:_="" ns2:_="" ns3:_="" ns4:_="">
    <xsd:import namespace="http://schemas.microsoft.com/sharepoint/v3"/>
    <xsd:import namespace="b0d7d196-1e54-4660-b22c-cd931262e6ad"/>
    <xsd:import namespace="6f0133e0-01fc-497c-ab35-647ae403a1cb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1:_ip_UnifiedCompliancePolicyProperties" minOccurs="0"/>
                <xsd:element ref="ns1:_ip_UnifiedCompliancePolicyUIAction" minOccurs="0"/>
                <xsd:element ref="ns3:OneNoteFluid_FileOrder" minOccurs="0"/>
                <xsd:element ref="ns3:MediaLengthInSeconds" minOccurs="0"/>
                <xsd:element ref="ns3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d7d196-1e54-4660-b22c-cd931262e6a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1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0133e0-01fc-497c-ab35-647ae403a1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OneNoteFluid_FileOrder" ma:index="24" nillable="true" ma:displayName="OneNoteFluid_FileOrder" ma:default="=" ma:internalName="OneNoteFluid_FileOrder">
      <xsd:simpleType>
        <xsd:restriction base="dms:Text">
          <xsd:maxLength value="255"/>
        </xsd:restriction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7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8" nillable="true" ma:displayName="Taxonomy Catch All Column" ma:hidden="true" ma:list="{46285249-3425-4609-a28f-21d3bb42054e}" ma:internalName="TaxCatchAll" ma:showField="CatchAllData" ma:web="b0d7d196-1e54-4660-b22c-cd931262e6a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f0133e0-01fc-497c-ab35-647ae403a1cb">
      <Terms xmlns="http://schemas.microsoft.com/office/infopath/2007/PartnerControls"/>
    </lcf76f155ced4ddcb4097134ff3c332f>
    <_ip_UnifiedCompliancePolicyUIAction xmlns="http://schemas.microsoft.com/sharepoint/v3" xsi:nil="true"/>
    <_ip_UnifiedCompliancePolicyProperties xmlns="http://schemas.microsoft.com/sharepoint/v3" xsi:nil="true"/>
    <OneNoteFluid_FileOrder xmlns="6f0133e0-01fc-497c-ab35-647ae403a1cb">=</OneNoteFluid_FileOrder>
    <MediaServiceKeyPoints xmlns="6f0133e0-01fc-497c-ab35-647ae403a1cb" xsi:nil="true"/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997EFB93-C5F8-4CF6-AA5D-B689F69E926A}"/>
</file>

<file path=customXml/itemProps2.xml><?xml version="1.0" encoding="utf-8"?>
<ds:datastoreItem xmlns:ds="http://schemas.openxmlformats.org/officeDocument/2006/customXml" ds:itemID="{F53DD002-5E3D-44CD-8591-0781543EEFFA}"/>
</file>

<file path=customXml/itemProps3.xml><?xml version="1.0" encoding="utf-8"?>
<ds:datastoreItem xmlns:ds="http://schemas.openxmlformats.org/officeDocument/2006/customXml" ds:itemID="{1C99BF4B-FDA0-4161-A075-DD00191C0362}"/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6335</TotalTime>
  <Words>1544</Words>
  <Application>Microsoft Office PowerPoint</Application>
  <PresentationFormat>Custom</PresentationFormat>
  <Paragraphs>632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Chalkduster</vt:lpstr>
      <vt:lpstr>Consolas</vt:lpstr>
      <vt:lpstr>Courier</vt:lpstr>
      <vt:lpstr>Helvetica</vt:lpstr>
      <vt:lpstr>Helvetica Neue</vt:lpstr>
      <vt:lpstr>Chalkboard</vt:lpstr>
      <vt:lpstr>Leap SSWE </vt:lpstr>
      <vt:lpstr>PowerPoint Presentation</vt:lpstr>
      <vt:lpstr>PowerPoint Presentation</vt:lpstr>
      <vt:lpstr>PowerPoint Presentation</vt:lpstr>
      <vt:lpstr>PowerPoint Presentation</vt:lpstr>
      <vt:lpstr>Fibonacci in nature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Leap SSWE</dc:title>
  <dc:creator>Anna-Marie Silvester (Insight Management Consultants)</dc:creator>
  <cp:lastModifiedBy>Charity Kimani (INSIGHT MANAGEMENT CONSULTANTS)</cp:lastModifiedBy>
  <cp:revision>3</cp:revision>
  <dcterms:modified xsi:type="dcterms:W3CDTF">2022-10-03T09:45:16Z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0x0101005E46BB2062D8E64297416370F5BA567B</vt:lpwstr>
  </property>
</Properties>
</file>